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9" r:id="rId4"/>
    <p:sldId id="270" r:id="rId5"/>
    <p:sldId id="256" r:id="rId6"/>
    <p:sldId id="260" r:id="rId7"/>
    <p:sldId id="262" r:id="rId8"/>
    <p:sldId id="258" r:id="rId9"/>
    <p:sldId id="263" r:id="rId10"/>
    <p:sldId id="264" r:id="rId11"/>
    <p:sldId id="265" r:id="rId12"/>
    <p:sldId id="266" r:id="rId13"/>
    <p:sldId id="272" r:id="rId14"/>
    <p:sldId id="284" r:id="rId15"/>
    <p:sldId id="277" r:id="rId16"/>
    <p:sldId id="275" r:id="rId17"/>
    <p:sldId id="276" r:id="rId18"/>
    <p:sldId id="282" r:id="rId19"/>
    <p:sldId id="278" r:id="rId20"/>
    <p:sldId id="283" r:id="rId21"/>
    <p:sldId id="279" r:id="rId22"/>
    <p:sldId id="285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GRINI STEFANO" initials="PS" lastIdx="6" clrIdx="0">
    <p:extLst>
      <p:ext uri="{19B8F6BF-5375-455C-9EA6-DF929625EA0E}">
        <p15:presenceInfo xmlns:p15="http://schemas.microsoft.com/office/powerpoint/2012/main" userId="PELLEGRINI STEF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7E9"/>
    <a:srgbClr val="FF2525"/>
    <a:srgbClr val="FF0101"/>
    <a:srgbClr val="04FC51"/>
    <a:srgbClr val="AA12EE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F2B-767E-4B06-870B-2CA2839E0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224E-12F8-4603-B1D2-B2FA765B6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8C6C6-8490-4EBE-87C9-8A429CF9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E2D9-9CE8-4B78-B55B-771826D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0DA0-7E7C-44A3-831F-CE9B25AB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0E8C-EC9E-4E77-8760-A8507575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7E6C0-C319-4818-A1B6-C2A2EEDE5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D57E-6027-409E-B16A-1EA339DB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A225-C88C-4691-9B2F-EB6C5CB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530D-84D5-4909-93CE-D66F60D8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00C7A-616D-4ED9-82A9-28EDAD8AA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7EE86-605C-42C4-8DF4-6885E6CBE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7A62-6F37-46B9-A022-B3F48BBE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A17F-ED81-4FC8-800E-BC76BB4E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7EB80-E59C-4675-AA0A-52CCA1A1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FDA4-BAEE-4676-9F49-2273D865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624F-4B71-432C-9163-01A165B07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64F1-338B-4D1F-BB17-02FFC227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9165E-5A92-43B4-8A26-6199F930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B684D-6336-421F-A82F-A0A2E3B6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474D-E1C4-42E1-BCE1-E2494D1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B451E-4719-4BCB-BEB9-11F86BB12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584A-AEFC-4158-8FA4-F517896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BAB3B-EDFE-4E7B-8F48-B8D6D8E6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3C25-76F8-49CF-BF92-D744CF7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76AC-6022-4852-A276-50BD4B62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5A15-FAF3-4DDF-B7D4-9EDFE0898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D8A55-F082-4684-B29E-AD990831B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9A44-F3FE-4427-A716-801A6CAF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D1496-B7CB-448E-A8CC-611CCFD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6AD95-DCF3-496E-85B6-23466694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7760-3874-41E3-8780-C00E4D70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C07A-28A4-489C-974A-6443FD5A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E5D30-7CC6-46B4-8D3E-90893D09F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C0D0-94E5-48CD-94D2-ADED1B270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BA5A9-087C-4B33-89A6-0B48C2860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EFC4A-A59E-4610-BFB0-1187B2AB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333B5-D93B-4B4A-ACCB-F58582AE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700F2-0D6A-4712-A519-23735F16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28F5-45FA-4EB8-86BA-CBAE635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2F20E-B18B-4DED-9122-7702CAC7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F7396-1CF5-4A30-844D-B69787F5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384E-8A88-4B4B-8572-1F1898E5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35693-F44F-4E67-917D-575CBDD5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365FD-8DB2-421E-AED5-319F133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6E33-40A8-491B-A3C5-A06EE939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0957-8FE6-44B2-ABC3-441A44FC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4769-B61E-4FE4-A191-86E2A523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AE08E-E29E-414A-96BC-6CBCA723A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740E1-C0AC-434B-BA0E-389CC01B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CCD1-1093-4B7D-9E33-5551782A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46510-32D0-4D40-8ABA-C67015F9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7BD5-750B-4CE4-AD92-5A5C7BA7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BEE32-5D63-429E-B48B-FAE319E87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B2515-FA02-4490-BDB8-2E778C87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6474D-2888-425F-96D0-783AA520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CFA84-60D0-41CD-97C4-55408F254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FF3EB-4AB0-4857-BCDF-0239A3C0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E9827-5022-4A25-99A3-28FEA63B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D311-CCBF-4AA7-8F01-E75104845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27AE-2D70-4AF6-AC2F-27ADCE7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CF89-0BA6-4159-939F-030C8A649B7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17AF-362A-41DE-A48B-09DD379AE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8719-AC71-4D88-8F1A-9583332A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5888-57EF-4B97-A3C3-B62B994D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4" y="3627622"/>
            <a:ext cx="8347788" cy="995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Towards building a predictor for response to cancer treatment using tumor mutational signatures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374297-D400-47FC-B3FB-4C1CEEB1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0" y="0"/>
            <a:ext cx="8497968" cy="3165185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7FECAC17-DFCA-46A4-A654-3EEC4FCA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" y="112608"/>
            <a:ext cx="11446232" cy="323116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55D8D-3076-449E-AEB7-CC245401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8" y="189351"/>
            <a:ext cx="11446232" cy="32311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A1ABE5-3E15-4A44-B00D-AF6F416AD093}"/>
              </a:ext>
            </a:extLst>
          </p:cNvPr>
          <p:cNvSpPr/>
          <p:nvPr/>
        </p:nvSpPr>
        <p:spPr>
          <a:xfrm>
            <a:off x="372884" y="2594179"/>
            <a:ext cx="63954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Bioinform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atics project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B4F2B-84C5-473B-B633-144E1E85B272}"/>
              </a:ext>
            </a:extLst>
          </p:cNvPr>
          <p:cNvSpPr txBox="1"/>
          <p:nvPr/>
        </p:nvSpPr>
        <p:spPr>
          <a:xfrm>
            <a:off x="6512767" y="5443390"/>
            <a:ext cx="522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Student</a:t>
            </a:r>
            <a:r>
              <a:rPr lang="it-IT" sz="2000" i="1" dirty="0"/>
              <a:t>:</a:t>
            </a:r>
            <a:r>
              <a:rPr lang="it-IT" sz="2000" dirty="0"/>
              <a:t> </a:t>
            </a:r>
            <a:r>
              <a:rPr lang="en-GB" sz="2000" dirty="0"/>
              <a:t>Stefano Pellegrini</a:t>
            </a:r>
          </a:p>
          <a:p>
            <a:r>
              <a:rPr lang="en-GB" sz="2000" i="1" dirty="0" err="1"/>
              <a:t>Rigshospitalet</a:t>
            </a:r>
            <a:r>
              <a:rPr lang="en-GB" sz="2000" i="1" dirty="0"/>
              <a:t> supervisor: </a:t>
            </a:r>
            <a:r>
              <a:rPr lang="en-GB" sz="2000" dirty="0"/>
              <a:t>Maria Anna </a:t>
            </a:r>
            <a:r>
              <a:rPr lang="en-GB" sz="2000" dirty="0" err="1"/>
              <a:t>Misiakou</a:t>
            </a:r>
            <a:endParaRPr lang="en-GB" sz="2000" dirty="0"/>
          </a:p>
          <a:p>
            <a:r>
              <a:rPr lang="en-GB" sz="2000" i="1" dirty="0"/>
              <a:t>University supervisor: </a:t>
            </a:r>
            <a:r>
              <a:rPr lang="en-GB" sz="2000" dirty="0"/>
              <a:t>Albin Gustav </a:t>
            </a:r>
            <a:r>
              <a:rPr lang="en-GB" sz="2000" dirty="0" err="1"/>
              <a:t>Sandelin</a:t>
            </a:r>
            <a:endParaRPr lang="it-IT" sz="2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1188C-B634-4671-8882-2006E8626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" y="5525415"/>
            <a:ext cx="286705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373920-266F-41D9-8F7E-2FC4A54C9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" y="2767636"/>
            <a:ext cx="5455949" cy="356287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27BAE6-3648-4109-86EA-A8C40DFF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39" y="1288198"/>
            <a:ext cx="5765034" cy="554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C6C0C3-964A-4EB4-AC2E-C189A45B505E}"/>
              </a:ext>
            </a:extLst>
          </p:cNvPr>
          <p:cNvSpPr/>
          <p:nvPr/>
        </p:nvSpPr>
        <p:spPr>
          <a:xfrm>
            <a:off x="0" y="232928"/>
            <a:ext cx="48181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8D649-F2C9-4F64-AD4E-788214DC33C6}"/>
              </a:ext>
            </a:extLst>
          </p:cNvPr>
          <p:cNvSpPr txBox="1"/>
          <p:nvPr/>
        </p:nvSpPr>
        <p:spPr>
          <a:xfrm>
            <a:off x="492369" y="1474974"/>
            <a:ext cx="49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Predictor variables exploration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45604-8C9B-4FCA-83B3-7B1120AFCF89}"/>
              </a:ext>
            </a:extLst>
          </p:cNvPr>
          <p:cNvSpPr txBox="1"/>
          <p:nvPr/>
        </p:nvSpPr>
        <p:spPr>
          <a:xfrm>
            <a:off x="1521069" y="2398304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AE502-8DDC-49E8-AD8C-9A49370C4293}"/>
              </a:ext>
            </a:extLst>
          </p:cNvPr>
          <p:cNvSpPr txBox="1"/>
          <p:nvPr/>
        </p:nvSpPr>
        <p:spPr>
          <a:xfrm>
            <a:off x="7270504" y="97159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matrix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27954E-2C05-4201-96EC-570667C7F119}"/>
              </a:ext>
            </a:extLst>
          </p:cNvPr>
          <p:cNvSpPr/>
          <p:nvPr/>
        </p:nvSpPr>
        <p:spPr>
          <a:xfrm>
            <a:off x="7535087" y="4173077"/>
            <a:ext cx="709751" cy="728259"/>
          </a:xfrm>
          <a:custGeom>
            <a:avLst/>
            <a:gdLst>
              <a:gd name="connsiteX0" fmla="*/ 1118302 w 1118302"/>
              <a:gd name="connsiteY0" fmla="*/ 0 h 1292469"/>
              <a:gd name="connsiteX1" fmla="*/ 177525 w 1118302"/>
              <a:gd name="connsiteY1" fmla="*/ 334108 h 1292469"/>
              <a:gd name="connsiteX2" fmla="*/ 1679 w 1118302"/>
              <a:gd name="connsiteY2" fmla="*/ 1292469 h 12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302" h="1292469">
                <a:moveTo>
                  <a:pt x="1118302" y="0"/>
                </a:moveTo>
                <a:cubicBezTo>
                  <a:pt x="740965" y="59348"/>
                  <a:pt x="363629" y="118697"/>
                  <a:pt x="177525" y="334108"/>
                </a:cubicBezTo>
                <a:cubicBezTo>
                  <a:pt x="-8579" y="549519"/>
                  <a:pt x="-3450" y="920994"/>
                  <a:pt x="1679" y="1292469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2D5968-5CDC-4D99-AD6E-54D1A4C5D431}"/>
              </a:ext>
            </a:extLst>
          </p:cNvPr>
          <p:cNvCxnSpPr>
            <a:cxnSpLocks/>
          </p:cNvCxnSpPr>
          <p:nvPr/>
        </p:nvCxnSpPr>
        <p:spPr>
          <a:xfrm>
            <a:off x="7533993" y="4828708"/>
            <a:ext cx="0" cy="14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FE639-877B-4BFC-9F1E-B2FEF57D5ADF}"/>
              </a:ext>
            </a:extLst>
          </p:cNvPr>
          <p:cNvSpPr txBox="1"/>
          <p:nvPr/>
        </p:nvSpPr>
        <p:spPr>
          <a:xfrm>
            <a:off x="6742752" y="5003196"/>
            <a:ext cx="318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Multicollinearity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36DB-F473-4C83-8ADE-803E8082E81A}"/>
              </a:ext>
            </a:extLst>
          </p:cNvPr>
          <p:cNvCxnSpPr>
            <a:cxnSpLocks/>
          </p:cNvCxnSpPr>
          <p:nvPr/>
        </p:nvCxnSpPr>
        <p:spPr>
          <a:xfrm>
            <a:off x="7533993" y="5372528"/>
            <a:ext cx="0" cy="3282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C18DC4-DE0A-47EA-8FF8-74E5FECBCD59}"/>
              </a:ext>
            </a:extLst>
          </p:cNvPr>
          <p:cNvSpPr txBox="1"/>
          <p:nvPr/>
        </p:nvSpPr>
        <p:spPr>
          <a:xfrm>
            <a:off x="5990945" y="5778389"/>
            <a:ext cx="3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models parameters can’t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7795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45BC1-E482-4C18-9726-417B5B05949D}"/>
              </a:ext>
            </a:extLst>
          </p:cNvPr>
          <p:cNvSpPr/>
          <p:nvPr/>
        </p:nvSpPr>
        <p:spPr>
          <a:xfrm>
            <a:off x="264408" y="233660"/>
            <a:ext cx="5109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C6904-B2E1-4861-8950-05DBBFDEC505}"/>
              </a:ext>
            </a:extLst>
          </p:cNvPr>
          <p:cNvSpPr txBox="1"/>
          <p:nvPr/>
        </p:nvSpPr>
        <p:spPr>
          <a:xfrm>
            <a:off x="361949" y="1377820"/>
            <a:ext cx="467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 curves on LOO-CV predictions:</a:t>
            </a:r>
          </a:p>
          <a:p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DC2471B-030D-4124-9761-8FF6C882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7" y="70509"/>
            <a:ext cx="4886937" cy="6701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3BA0F-C465-41AC-97C7-A8724E7ABA56}"/>
              </a:ext>
            </a:extLst>
          </p:cNvPr>
          <p:cNvSpPr txBox="1"/>
          <p:nvPr/>
        </p:nvSpPr>
        <p:spPr>
          <a:xfrm>
            <a:off x="828674" y="2785765"/>
            <a:ext cx="454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performance is overestimated, the models have poor generalization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6F2F1-E5B0-4A59-BE0E-BE9D14E38540}"/>
              </a:ext>
            </a:extLst>
          </p:cNvPr>
          <p:cNvSpPr txBox="1"/>
          <p:nvPr/>
        </p:nvSpPr>
        <p:spPr>
          <a:xfrm>
            <a:off x="361949" y="3666479"/>
            <a:ext cx="554355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weakness: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Limited sample size bottle neck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Lack of validation and test datasets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Lack of features selection and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hyperparamer</a:t>
            </a:r>
            <a:r>
              <a:rPr lang="en-US" dirty="0"/>
              <a:t> optimization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389B3-9968-4792-B604-C9A7E3AF4745}"/>
              </a:ext>
            </a:extLst>
          </p:cNvPr>
          <p:cNvCxnSpPr>
            <a:cxnSpLocks/>
          </p:cNvCxnSpPr>
          <p:nvPr/>
        </p:nvCxnSpPr>
        <p:spPr>
          <a:xfrm>
            <a:off x="2495550" y="4668997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45D87-4731-4DEE-A805-8FA0270408CE}"/>
              </a:ext>
            </a:extLst>
          </p:cNvPr>
          <p:cNvCxnSpPr>
            <a:cxnSpLocks/>
          </p:cNvCxnSpPr>
          <p:nvPr/>
        </p:nvCxnSpPr>
        <p:spPr>
          <a:xfrm>
            <a:off x="2495550" y="5257800"/>
            <a:ext cx="0" cy="26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F6E107-E5EB-491A-A5B2-F163F4BAB2D5}"/>
              </a:ext>
            </a:extLst>
          </p:cNvPr>
          <p:cNvSpPr txBox="1"/>
          <p:nvPr/>
        </p:nvSpPr>
        <p:spPr>
          <a:xfrm>
            <a:off x="828675" y="1921815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was introduced during preprocessing (test set is not real unseen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461DF-D311-49AF-9AD2-78DAB5276DC2}"/>
              </a:ext>
            </a:extLst>
          </p:cNvPr>
          <p:cNvSpPr txBox="1"/>
          <p:nvPr/>
        </p:nvSpPr>
        <p:spPr>
          <a:xfrm>
            <a:off x="4453334" y="4889891"/>
            <a:ext cx="26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Limited learning 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69FBAD0-2841-4BE6-A54E-612D3BA53782}"/>
              </a:ext>
            </a:extLst>
          </p:cNvPr>
          <p:cNvSpPr/>
          <p:nvPr/>
        </p:nvSpPr>
        <p:spPr>
          <a:xfrm>
            <a:off x="3947160" y="4472940"/>
            <a:ext cx="1722120" cy="419100"/>
          </a:xfrm>
          <a:custGeom>
            <a:avLst/>
            <a:gdLst>
              <a:gd name="connsiteX0" fmla="*/ 0 w 1722120"/>
              <a:gd name="connsiteY0" fmla="*/ 0 h 419100"/>
              <a:gd name="connsiteX1" fmla="*/ 1432560 w 1722120"/>
              <a:gd name="connsiteY1" fmla="*/ 205740 h 419100"/>
              <a:gd name="connsiteX2" fmla="*/ 1714500 w 1722120"/>
              <a:gd name="connsiteY2" fmla="*/ 419100 h 419100"/>
              <a:gd name="connsiteX3" fmla="*/ 1714500 w 1722120"/>
              <a:gd name="connsiteY3" fmla="*/ 419100 h 419100"/>
              <a:gd name="connsiteX4" fmla="*/ 1722120 w 172212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419100">
                <a:moveTo>
                  <a:pt x="0" y="0"/>
                </a:moveTo>
                <a:cubicBezTo>
                  <a:pt x="573405" y="67945"/>
                  <a:pt x="1146810" y="135890"/>
                  <a:pt x="1432560" y="205740"/>
                </a:cubicBezTo>
                <a:cubicBezTo>
                  <a:pt x="1718310" y="275590"/>
                  <a:pt x="1714500" y="419100"/>
                  <a:pt x="1714500" y="419100"/>
                </a:cubicBezTo>
                <a:lnTo>
                  <a:pt x="1714500" y="419100"/>
                </a:lnTo>
                <a:lnTo>
                  <a:pt x="1722120" y="41910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682212-BF3F-41C4-96C4-455E2B7A70D0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5669280" y="4892040"/>
            <a:ext cx="0" cy="7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26D79C-289F-478B-AB9E-C7742272008F}"/>
              </a:ext>
            </a:extLst>
          </p:cNvPr>
          <p:cNvCxnSpPr>
            <a:cxnSpLocks/>
          </p:cNvCxnSpPr>
          <p:nvPr/>
        </p:nvCxnSpPr>
        <p:spPr>
          <a:xfrm>
            <a:off x="2479431" y="2568146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49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3C683-74F3-4A43-977E-8DDEACA90D9B}"/>
              </a:ext>
            </a:extLst>
          </p:cNvPr>
          <p:cNvSpPr/>
          <p:nvPr/>
        </p:nvSpPr>
        <p:spPr>
          <a:xfrm>
            <a:off x="302661" y="157460"/>
            <a:ext cx="37593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7532E-54E5-41D3-A5FD-0C843D972031}"/>
              </a:ext>
            </a:extLst>
          </p:cNvPr>
          <p:cNvSpPr txBox="1"/>
          <p:nvPr/>
        </p:nvSpPr>
        <p:spPr>
          <a:xfrm>
            <a:off x="342900" y="1752600"/>
            <a:ext cx="519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succeed to stratified the Fase1 clinical trial samples according to endogenous and exogenous cellular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6BA12-7467-4DF7-AF11-B2E12461E252}"/>
              </a:ext>
            </a:extLst>
          </p:cNvPr>
          <p:cNvSpPr txBox="1"/>
          <p:nvPr/>
        </p:nvSpPr>
        <p:spPr>
          <a:xfrm>
            <a:off x="6096000" y="1752600"/>
            <a:ext cx="561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we built for the prediction of </a:t>
            </a:r>
            <a:r>
              <a:rPr lang="en-US" dirty="0" err="1"/>
              <a:t>PARPi</a:t>
            </a:r>
            <a:r>
              <a:rPr lang="en-US" dirty="0"/>
              <a:t> cancer treatment response did not achieve good generalization performance, but we identified its main weakness in the limited size of the cohort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996-3CD2-47C5-8FDB-98ABA63A8A72}"/>
              </a:ext>
            </a:extLst>
          </p:cNvPr>
          <p:cNvSpPr txBox="1"/>
          <p:nvPr/>
        </p:nvSpPr>
        <p:spPr>
          <a:xfrm>
            <a:off x="2257426" y="334774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support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8EAB-87E6-4B4F-B235-802638A99040}"/>
              </a:ext>
            </a:extLst>
          </p:cNvPr>
          <p:cNvSpPr txBox="1"/>
          <p:nvPr/>
        </p:nvSpPr>
        <p:spPr>
          <a:xfrm>
            <a:off x="3887154" y="4823928"/>
            <a:ext cx="270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making in cancer 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05F3-CB5C-44DA-85D3-4FC94BF0AFEB}"/>
              </a:ext>
            </a:extLst>
          </p:cNvPr>
          <p:cNvSpPr txBox="1"/>
          <p:nvPr/>
        </p:nvSpPr>
        <p:spPr>
          <a:xfrm>
            <a:off x="1480883" y="4823928"/>
            <a:ext cx="2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treatment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42D43-0B86-4BFD-BB01-1A335D00FB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505201" y="3717072"/>
            <a:ext cx="173450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48237A-C1DB-4BE1-977B-58B09B3B07B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57208" y="3717072"/>
            <a:ext cx="94799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3758B9-83E4-4DE9-8AFD-CE0DB1E78652}"/>
              </a:ext>
            </a:extLst>
          </p:cNvPr>
          <p:cNvSpPr/>
          <p:nvPr/>
        </p:nvSpPr>
        <p:spPr>
          <a:xfrm>
            <a:off x="2971800" y="2505076"/>
            <a:ext cx="504825" cy="838200"/>
          </a:xfrm>
          <a:custGeom>
            <a:avLst/>
            <a:gdLst>
              <a:gd name="connsiteX0" fmla="*/ 0 w 942975"/>
              <a:gd name="connsiteY0" fmla="*/ 0 h 847725"/>
              <a:gd name="connsiteX1" fmla="*/ 771525 w 942975"/>
              <a:gd name="connsiteY1" fmla="*/ 342900 h 847725"/>
              <a:gd name="connsiteX2" fmla="*/ 942975 w 942975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847725">
                <a:moveTo>
                  <a:pt x="0" y="0"/>
                </a:moveTo>
                <a:cubicBezTo>
                  <a:pt x="307181" y="100806"/>
                  <a:pt x="614363" y="201613"/>
                  <a:pt x="771525" y="342900"/>
                </a:cubicBezTo>
                <a:cubicBezTo>
                  <a:pt x="928687" y="484187"/>
                  <a:pt x="935831" y="665956"/>
                  <a:pt x="942975" y="847725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0F66FD-5B34-4FEF-AF92-A7585A0B9D5E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476625" y="3343276"/>
            <a:ext cx="1" cy="6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629DD1-45F2-4A82-92F9-81B9152801E6}"/>
              </a:ext>
            </a:extLst>
          </p:cNvPr>
          <p:cNvCxnSpPr>
            <a:cxnSpLocks/>
          </p:cNvCxnSpPr>
          <p:nvPr/>
        </p:nvCxnSpPr>
        <p:spPr>
          <a:xfrm>
            <a:off x="8905875" y="3025140"/>
            <a:ext cx="0" cy="16347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9976D30-FED3-4450-94BA-5A22B21A7140}"/>
              </a:ext>
            </a:extLst>
          </p:cNvPr>
          <p:cNvSpPr txBox="1"/>
          <p:nvPr/>
        </p:nvSpPr>
        <p:spPr>
          <a:xfrm>
            <a:off x="7248526" y="4758214"/>
            <a:ext cx="331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study can be repeated when more data is available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EB8CB1-BE32-43F7-B86B-0CAD8E2109BC}"/>
              </a:ext>
            </a:extLst>
          </p:cNvPr>
          <p:cNvSpPr txBox="1"/>
          <p:nvPr/>
        </p:nvSpPr>
        <p:spPr>
          <a:xfrm>
            <a:off x="0" y="4825632"/>
            <a:ext cx="149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diagnosis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0EA75C-9327-4D44-8345-33069B5512F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22482" y="3717072"/>
            <a:ext cx="2682719" cy="1041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3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bject, soccer, sitting, clock&#10;&#10;Description automatically generated">
            <a:extLst>
              <a:ext uri="{FF2B5EF4-FFF2-40B4-BE49-F238E27FC236}">
                <a16:creationId xmlns:a16="http://schemas.microsoft.com/office/drawing/2014/main" id="{8253E975-E1D6-4048-8CEC-F17869D78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8CB903-1BC1-47A0-AB0C-A149ED151171}"/>
              </a:ext>
            </a:extLst>
          </p:cNvPr>
          <p:cNvSpPr/>
          <p:nvPr/>
        </p:nvSpPr>
        <p:spPr>
          <a:xfrm>
            <a:off x="2493906" y="550300"/>
            <a:ext cx="719466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9722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C80325-32EA-4162-AEFA-2DBF8B7223D3}"/>
              </a:ext>
            </a:extLst>
          </p:cNvPr>
          <p:cNvSpPr/>
          <p:nvPr/>
        </p:nvSpPr>
        <p:spPr>
          <a:xfrm>
            <a:off x="2408164" y="2162770"/>
            <a:ext cx="7234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Supplementary materials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94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35DE-1C71-452D-9DAF-39262C9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63605E7D-CD78-472D-85B8-56CADB7C3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38578" cy="6492875"/>
          </a:xfrm>
        </p:spPr>
      </p:pic>
    </p:spTree>
    <p:extLst>
      <p:ext uri="{BB962C8B-B14F-4D97-AF65-F5344CB8AC3E}">
        <p14:creationId xmlns:p14="http://schemas.microsoft.com/office/powerpoint/2010/main" val="146676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4EF8-B367-452A-9D89-14F7B6E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E7925B80-EDF8-4064-BE29-F61D82334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90"/>
            <a:ext cx="12163768" cy="6519020"/>
          </a:xfrm>
        </p:spPr>
      </p:pic>
    </p:spTree>
    <p:extLst>
      <p:ext uri="{BB962C8B-B14F-4D97-AF65-F5344CB8AC3E}">
        <p14:creationId xmlns:p14="http://schemas.microsoft.com/office/powerpoint/2010/main" val="245050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084-A245-4B49-8F99-E3EDF699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C5A3A11-12F1-4C88-BD0A-0F4852FD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26769" cy="6492875"/>
          </a:xfrm>
        </p:spPr>
      </p:pic>
    </p:spTree>
    <p:extLst>
      <p:ext uri="{BB962C8B-B14F-4D97-AF65-F5344CB8AC3E}">
        <p14:creationId xmlns:p14="http://schemas.microsoft.com/office/powerpoint/2010/main" val="112937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8B00D-F641-40FE-92DA-D5FE5946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5" y="289750"/>
            <a:ext cx="9852373" cy="6568250"/>
          </a:xfrm>
        </p:spPr>
      </p:pic>
    </p:spTree>
    <p:extLst>
      <p:ext uri="{BB962C8B-B14F-4D97-AF65-F5344CB8AC3E}">
        <p14:creationId xmlns:p14="http://schemas.microsoft.com/office/powerpoint/2010/main" val="144559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36FA9DB7-111E-4886-BD0F-EF0A0773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184746"/>
            <a:ext cx="11122090" cy="6673254"/>
          </a:xfrm>
        </p:spPr>
      </p:pic>
    </p:spTree>
    <p:extLst>
      <p:ext uri="{BB962C8B-B14F-4D97-AF65-F5344CB8AC3E}">
        <p14:creationId xmlns:p14="http://schemas.microsoft.com/office/powerpoint/2010/main" val="17477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085FBD-1AE5-4016-93A6-914FD2BAE450}"/>
              </a:ext>
            </a:extLst>
          </p:cNvPr>
          <p:cNvSpPr/>
          <p:nvPr/>
        </p:nvSpPr>
        <p:spPr>
          <a:xfrm>
            <a:off x="-1705621" y="24990"/>
            <a:ext cx="102324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Mutational signatures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2AF9E-C927-45B5-8D57-7FE437714C89}"/>
              </a:ext>
            </a:extLst>
          </p:cNvPr>
          <p:cNvSpPr txBox="1"/>
          <p:nvPr/>
        </p:nvSpPr>
        <p:spPr>
          <a:xfrm>
            <a:off x="10071588" y="3963290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</a:t>
            </a:r>
            <a:r>
              <a:rPr lang="en-US" dirty="0" err="1"/>
              <a:t>BRCAnss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2195F-6F73-47D8-A0A8-3BD589F82A0F}"/>
              </a:ext>
            </a:extLst>
          </p:cNvPr>
          <p:cNvSpPr txBox="1"/>
          <p:nvPr/>
        </p:nvSpPr>
        <p:spPr>
          <a:xfrm>
            <a:off x="10054003" y="4464425"/>
            <a:ext cx="19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Tobacco smoking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9C105-CACF-41B9-9927-113912983467}"/>
              </a:ext>
            </a:extLst>
          </p:cNvPr>
          <p:cNvSpPr txBox="1"/>
          <p:nvPr/>
        </p:nvSpPr>
        <p:spPr>
          <a:xfrm>
            <a:off x="9890701" y="5242559"/>
            <a:ext cx="171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MSI/MMR-D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9562D-4B05-4E60-B557-84C3FCD55E0F}"/>
              </a:ext>
            </a:extLst>
          </p:cNvPr>
          <p:cNvSpPr txBox="1"/>
          <p:nvPr/>
        </p:nvSpPr>
        <p:spPr>
          <a:xfrm>
            <a:off x="10062795" y="5863685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light damage</a:t>
            </a:r>
          </a:p>
        </p:txBody>
      </p:sp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9B12CA-EE76-434C-A0BE-D04C74E1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" y="3477301"/>
            <a:ext cx="9481215" cy="331983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0C5F4-9B04-4891-A995-2D654C68B8D3}"/>
              </a:ext>
            </a:extLst>
          </p:cNvPr>
          <p:cNvCxnSpPr>
            <a:cxnSpLocks/>
          </p:cNvCxnSpPr>
          <p:nvPr/>
        </p:nvCxnSpPr>
        <p:spPr>
          <a:xfrm>
            <a:off x="9560345" y="4147956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EA44A-80AC-4816-8EFB-7DFBD3877B0A}"/>
              </a:ext>
            </a:extLst>
          </p:cNvPr>
          <p:cNvCxnSpPr>
            <a:cxnSpLocks/>
          </p:cNvCxnSpPr>
          <p:nvPr/>
        </p:nvCxnSpPr>
        <p:spPr>
          <a:xfrm>
            <a:off x="9560345" y="4787590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5C0C5-416B-4A51-96B7-E88D9DD1324A}"/>
              </a:ext>
            </a:extLst>
          </p:cNvPr>
          <p:cNvCxnSpPr>
            <a:cxnSpLocks/>
          </p:cNvCxnSpPr>
          <p:nvPr/>
        </p:nvCxnSpPr>
        <p:spPr>
          <a:xfrm>
            <a:off x="9560345" y="5427225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F60B2D-E4A4-42D0-B10E-AEDDE76FF072}"/>
              </a:ext>
            </a:extLst>
          </p:cNvPr>
          <p:cNvCxnSpPr>
            <a:cxnSpLocks/>
          </p:cNvCxnSpPr>
          <p:nvPr/>
        </p:nvCxnSpPr>
        <p:spPr>
          <a:xfrm>
            <a:off x="9560345" y="6048351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0344D3-EC54-4FB4-A72D-01CDCA3999D1}"/>
              </a:ext>
            </a:extLst>
          </p:cNvPr>
          <p:cNvSpPr txBox="1"/>
          <p:nvPr/>
        </p:nvSpPr>
        <p:spPr>
          <a:xfrm>
            <a:off x="375654" y="1005645"/>
            <a:ext cx="10937632" cy="198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 combination of mutations in the human genome, 3 classes based 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Base Substitution (SBS)	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Base Substitution (DBS)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Small Insertion and Deletion (ID)</a:t>
            </a:r>
          </a:p>
          <a:p>
            <a:pPr lvl="1"/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COSMIC reference signatures with proposed aetiology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88804D-FE3C-43D2-A0D6-DF33F47763A5}"/>
              </a:ext>
            </a:extLst>
          </p:cNvPr>
          <p:cNvSpPr txBox="1"/>
          <p:nvPr/>
        </p:nvSpPr>
        <p:spPr>
          <a:xfrm>
            <a:off x="507110" y="3217332"/>
            <a:ext cx="86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COSMIC signatures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B72CD-D280-45D9-A839-ECCA03F59357}"/>
              </a:ext>
            </a:extLst>
          </p:cNvPr>
          <p:cNvSpPr txBox="1"/>
          <p:nvPr/>
        </p:nvSpPr>
        <p:spPr>
          <a:xfrm>
            <a:off x="9613744" y="3298478"/>
            <a:ext cx="24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Proposed </a:t>
            </a:r>
            <a:r>
              <a:rPr lang="fr-FR" b="1" dirty="0"/>
              <a:t>aetiology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30E557-6D89-49A3-9F54-D2129AB73058}"/>
              </a:ext>
            </a:extLst>
          </p:cNvPr>
          <p:cNvSpPr txBox="1"/>
          <p:nvPr/>
        </p:nvSpPr>
        <p:spPr>
          <a:xfrm>
            <a:off x="7512844" y="1409673"/>
            <a:ext cx="386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6 SBS (</a:t>
            </a:r>
            <a:r>
              <a:rPr lang="fr-FR" dirty="0"/>
              <a:t>C&gt;A, C&gt;G, C&gt;T, T&gt;A, T&gt;C, T&gt;G) in 16 trinucleotide contexts</a:t>
            </a:r>
          </a:p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E9AC87-2D8F-4DA0-BD99-F65B6933E758}"/>
              </a:ext>
            </a:extLst>
          </p:cNvPr>
          <p:cNvSpPr/>
          <p:nvPr/>
        </p:nvSpPr>
        <p:spPr>
          <a:xfrm>
            <a:off x="4052047" y="1536259"/>
            <a:ext cx="3433668" cy="497238"/>
          </a:xfrm>
          <a:custGeom>
            <a:avLst/>
            <a:gdLst>
              <a:gd name="connsiteX0" fmla="*/ 0 w 3433668"/>
              <a:gd name="connsiteY0" fmla="*/ 5670 h 497238"/>
              <a:gd name="connsiteX1" fmla="*/ 1102659 w 3433668"/>
              <a:gd name="connsiteY1" fmla="*/ 68423 h 497238"/>
              <a:gd name="connsiteX2" fmla="*/ 2115671 w 3433668"/>
              <a:gd name="connsiteY2" fmla="*/ 489765 h 497238"/>
              <a:gd name="connsiteX3" fmla="*/ 3227294 w 3433668"/>
              <a:gd name="connsiteY3" fmla="*/ 337365 h 497238"/>
              <a:gd name="connsiteX4" fmla="*/ 3415553 w 3433668"/>
              <a:gd name="connsiteY4" fmla="*/ 328400 h 497238"/>
              <a:gd name="connsiteX5" fmla="*/ 3415553 w 3433668"/>
              <a:gd name="connsiteY5" fmla="*/ 319435 h 49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3668" h="497238">
                <a:moveTo>
                  <a:pt x="0" y="5670"/>
                </a:moveTo>
                <a:cubicBezTo>
                  <a:pt x="375023" y="-3295"/>
                  <a:pt x="750047" y="-12260"/>
                  <a:pt x="1102659" y="68423"/>
                </a:cubicBezTo>
                <a:cubicBezTo>
                  <a:pt x="1455271" y="149106"/>
                  <a:pt x="1761565" y="444941"/>
                  <a:pt x="2115671" y="489765"/>
                </a:cubicBezTo>
                <a:cubicBezTo>
                  <a:pt x="2469777" y="534589"/>
                  <a:pt x="3010647" y="364259"/>
                  <a:pt x="3227294" y="337365"/>
                </a:cubicBezTo>
                <a:cubicBezTo>
                  <a:pt x="3443941" y="310471"/>
                  <a:pt x="3384176" y="331388"/>
                  <a:pt x="3415553" y="328400"/>
                </a:cubicBezTo>
                <a:cubicBezTo>
                  <a:pt x="3446930" y="325412"/>
                  <a:pt x="3431241" y="322423"/>
                  <a:pt x="3415553" y="319435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E16E30-101B-49F9-9F0A-CA0E93179586}"/>
              </a:ext>
            </a:extLst>
          </p:cNvPr>
          <p:cNvCxnSpPr>
            <a:cxnSpLocks/>
            <a:stCxn id="47" idx="5"/>
          </p:cNvCxnSpPr>
          <p:nvPr/>
        </p:nvCxnSpPr>
        <p:spPr>
          <a:xfrm>
            <a:off x="7467600" y="1855694"/>
            <a:ext cx="452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18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30A-0BDF-42BA-A9DA-B2FBF738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10" y="-159455"/>
            <a:ext cx="4995766" cy="1325563"/>
          </a:xfrm>
        </p:spPr>
        <p:txBody>
          <a:bodyPr/>
          <a:lstStyle/>
          <a:p>
            <a:r>
              <a:rPr lang="en-US" dirty="0"/>
              <a:t>De novo extraction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718196-F07A-44F8-AE84-A31CB8EEB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4" y="1232238"/>
            <a:ext cx="5295216" cy="2621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F7E45-4807-4331-BACC-2E646814A126}"/>
              </a:ext>
            </a:extLst>
          </p:cNvPr>
          <p:cNvSpPr txBox="1"/>
          <p:nvPr/>
        </p:nvSpPr>
        <p:spPr>
          <a:xfrm>
            <a:off x="2312819" y="981442"/>
            <a:ext cx="20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Estimation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337E-5D28-4E09-8EC9-63F958F6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86"/>
            <a:ext cx="2579531" cy="6448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4AF5CA9-C0A3-446A-949D-F88C1B73D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81" y="149290"/>
            <a:ext cx="2683484" cy="670871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19D117-1EBE-40F3-8CA9-990106387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4" y="4040220"/>
            <a:ext cx="5262402" cy="26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D805-2D03-4B74-9B09-48DD19C5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A0C15F1-55BA-4796-868F-F941B9708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4" y="74644"/>
            <a:ext cx="11430000" cy="6783356"/>
          </a:xfrm>
        </p:spPr>
      </p:pic>
    </p:spTree>
    <p:extLst>
      <p:ext uri="{BB962C8B-B14F-4D97-AF65-F5344CB8AC3E}">
        <p14:creationId xmlns:p14="http://schemas.microsoft.com/office/powerpoint/2010/main" val="364580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1F60-E2D5-4751-87FB-CBDD7488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01C8B-2D30-4D60-85FD-6A46D7CE9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29090"/>
            <a:ext cx="11214850" cy="6728910"/>
          </a:xfrm>
        </p:spPr>
      </p:pic>
    </p:spTree>
    <p:extLst>
      <p:ext uri="{BB962C8B-B14F-4D97-AF65-F5344CB8AC3E}">
        <p14:creationId xmlns:p14="http://schemas.microsoft.com/office/powerpoint/2010/main" val="338977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7806-FA5B-49C8-92E7-9F367483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6" y="192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Logistic regression prediction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3027FDA-3FE0-46AC-A68D-61C39091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" y="1891063"/>
            <a:ext cx="11790783" cy="4111400"/>
          </a:xfrm>
        </p:spPr>
      </p:pic>
    </p:spTree>
    <p:extLst>
      <p:ext uri="{BB962C8B-B14F-4D97-AF65-F5344CB8AC3E}">
        <p14:creationId xmlns:p14="http://schemas.microsoft.com/office/powerpoint/2010/main" val="56525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DC7FD7-3E36-48C1-AEB5-9D22BA80A663}"/>
              </a:ext>
            </a:extLst>
          </p:cNvPr>
          <p:cNvSpPr/>
          <p:nvPr/>
        </p:nvSpPr>
        <p:spPr>
          <a:xfrm>
            <a:off x="93662" y="44676"/>
            <a:ext cx="806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mutational signatures?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AB32F-4C9C-40E3-9349-153B827153D0}"/>
              </a:ext>
            </a:extLst>
          </p:cNvPr>
          <p:cNvSpPr txBox="1"/>
          <p:nvPr/>
        </p:nvSpPr>
        <p:spPr>
          <a:xfrm>
            <a:off x="650632" y="1161051"/>
            <a:ext cx="1042767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Mutational signatures reflect the presence of mutational processes in cancer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Treatment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HRD due to </a:t>
            </a:r>
            <a:r>
              <a:rPr lang="en-US" dirty="0" err="1"/>
              <a:t>BRCAness</a:t>
            </a:r>
            <a:r>
              <a:rPr lang="en-US" dirty="0"/>
              <a:t>                  	    </a:t>
            </a:r>
            <a:r>
              <a:rPr lang="en-US" dirty="0" err="1"/>
              <a:t>PARPi</a:t>
            </a:r>
            <a:r>
              <a:rPr lang="en-US" dirty="0"/>
              <a:t> and platinum-based therapy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MSI due to MMR-D		                      PD1 checkpoint inhibitors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Diagnosis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light damage	                                       Melanoma cancer			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Smoking damage		    	    Lung cancer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3BA765-CB63-45D4-A71F-F35DA1C5C56C}"/>
              </a:ext>
            </a:extLst>
          </p:cNvPr>
          <p:cNvCxnSpPr>
            <a:cxnSpLocks/>
          </p:cNvCxnSpPr>
          <p:nvPr/>
        </p:nvCxnSpPr>
        <p:spPr>
          <a:xfrm>
            <a:off x="4714871" y="477422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9D006D-048A-4A76-A574-ED11E39EAB8C}"/>
              </a:ext>
            </a:extLst>
          </p:cNvPr>
          <p:cNvCxnSpPr>
            <a:cxnSpLocks/>
          </p:cNvCxnSpPr>
          <p:nvPr/>
        </p:nvCxnSpPr>
        <p:spPr>
          <a:xfrm>
            <a:off x="4706080" y="450459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F16AB9-278C-4433-BFD4-EBD29921A67D}"/>
              </a:ext>
            </a:extLst>
          </p:cNvPr>
          <p:cNvSpPr txBox="1"/>
          <p:nvPr/>
        </p:nvSpPr>
        <p:spPr>
          <a:xfrm>
            <a:off x="4568698" y="2025956"/>
            <a:ext cx="259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Presence of direct DNA damage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C8BD9-7983-4C84-AEEC-D3BBD9E76BB1}"/>
              </a:ext>
            </a:extLst>
          </p:cNvPr>
          <p:cNvSpPr txBox="1"/>
          <p:nvPr/>
        </p:nvSpPr>
        <p:spPr>
          <a:xfrm>
            <a:off x="615130" y="2003669"/>
            <a:ext cx="342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functional pathways, such as DNA damage-response (DDR)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1B7D1-C8BD-4C4C-8E1E-D63189A310C6}"/>
              </a:ext>
            </a:extLst>
          </p:cNvPr>
          <p:cNvCxnSpPr>
            <a:cxnSpLocks/>
          </p:cNvCxnSpPr>
          <p:nvPr/>
        </p:nvCxnSpPr>
        <p:spPr>
          <a:xfrm flipH="1">
            <a:off x="3147314" y="1612864"/>
            <a:ext cx="2049125" cy="34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591387-E7AD-4F00-8EB4-50DCF360EE21}"/>
              </a:ext>
            </a:extLst>
          </p:cNvPr>
          <p:cNvSpPr txBox="1"/>
          <p:nvPr/>
        </p:nvSpPr>
        <p:spPr>
          <a:xfrm>
            <a:off x="2962675" y="3395101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 to cancer diagnosis and treatment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B8E779-0A17-4524-B23E-08A724D237E4}"/>
              </a:ext>
            </a:extLst>
          </p:cNvPr>
          <p:cNvCxnSpPr>
            <a:cxnSpLocks/>
          </p:cNvCxnSpPr>
          <p:nvPr/>
        </p:nvCxnSpPr>
        <p:spPr>
          <a:xfrm>
            <a:off x="5200649" y="1612864"/>
            <a:ext cx="368301" cy="36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F7E534-4FC9-4C12-A07F-87F17FEE5B08}"/>
              </a:ext>
            </a:extLst>
          </p:cNvPr>
          <p:cNvCxnSpPr>
            <a:cxnSpLocks/>
          </p:cNvCxnSpPr>
          <p:nvPr/>
        </p:nvCxnSpPr>
        <p:spPr>
          <a:xfrm>
            <a:off x="4954834" y="5967046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977533-91D1-43DE-95E1-3CFCAB9BBAC4}"/>
              </a:ext>
            </a:extLst>
          </p:cNvPr>
          <p:cNvCxnSpPr>
            <a:cxnSpLocks/>
          </p:cNvCxnSpPr>
          <p:nvPr/>
        </p:nvCxnSpPr>
        <p:spPr>
          <a:xfrm>
            <a:off x="4954834" y="6304084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5FDD30-610E-4F8B-9AA8-9459225F6A81}"/>
              </a:ext>
            </a:extLst>
          </p:cNvPr>
          <p:cNvSpPr txBox="1"/>
          <p:nvPr/>
        </p:nvSpPr>
        <p:spPr>
          <a:xfrm>
            <a:off x="6968447" y="2013441"/>
            <a:ext cx="228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BC0EDA-9D29-4188-BD48-159C50B44DD2}"/>
              </a:ext>
            </a:extLst>
          </p:cNvPr>
          <p:cNvCxnSpPr>
            <a:cxnSpLocks/>
          </p:cNvCxnSpPr>
          <p:nvPr/>
        </p:nvCxnSpPr>
        <p:spPr>
          <a:xfrm>
            <a:off x="5196439" y="1612864"/>
            <a:ext cx="2614061" cy="42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6033A64-7902-48E9-8068-0FED7AF9B433}"/>
              </a:ext>
            </a:extLst>
          </p:cNvPr>
          <p:cNvSpPr/>
          <p:nvPr/>
        </p:nvSpPr>
        <p:spPr>
          <a:xfrm>
            <a:off x="3925027" y="2627715"/>
            <a:ext cx="1818548" cy="696510"/>
          </a:xfrm>
          <a:custGeom>
            <a:avLst/>
            <a:gdLst>
              <a:gd name="connsiteX0" fmla="*/ 0 w 3162300"/>
              <a:gd name="connsiteY0" fmla="*/ 0 h 647700"/>
              <a:gd name="connsiteX1" fmla="*/ 1914525 w 3162300"/>
              <a:gd name="connsiteY1" fmla="*/ 171450 h 647700"/>
              <a:gd name="connsiteX2" fmla="*/ 3162300 w 3162300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2300" h="647700">
                <a:moveTo>
                  <a:pt x="0" y="0"/>
                </a:moveTo>
                <a:cubicBezTo>
                  <a:pt x="693737" y="31750"/>
                  <a:pt x="1387475" y="63500"/>
                  <a:pt x="1914525" y="171450"/>
                </a:cubicBezTo>
                <a:cubicBezTo>
                  <a:pt x="2441575" y="279400"/>
                  <a:pt x="2801937" y="463550"/>
                  <a:pt x="3162300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DB3A4F-D415-47EB-8139-07C32B881AE3}"/>
              </a:ext>
            </a:extLst>
          </p:cNvPr>
          <p:cNvSpPr/>
          <p:nvPr/>
        </p:nvSpPr>
        <p:spPr>
          <a:xfrm flipV="1">
            <a:off x="5697856" y="2684802"/>
            <a:ext cx="45719" cy="639423"/>
          </a:xfrm>
          <a:custGeom>
            <a:avLst/>
            <a:gdLst>
              <a:gd name="connsiteX0" fmla="*/ 191394 w 191394"/>
              <a:gd name="connsiteY0" fmla="*/ 0 h 647700"/>
              <a:gd name="connsiteX1" fmla="*/ 19944 w 191394"/>
              <a:gd name="connsiteY1" fmla="*/ 304800 h 647700"/>
              <a:gd name="connsiteX2" fmla="*/ 10419 w 191394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394" h="647700">
                <a:moveTo>
                  <a:pt x="191394" y="0"/>
                </a:moveTo>
                <a:cubicBezTo>
                  <a:pt x="120750" y="98425"/>
                  <a:pt x="50106" y="196850"/>
                  <a:pt x="19944" y="304800"/>
                </a:cubicBezTo>
                <a:cubicBezTo>
                  <a:pt x="-10218" y="412750"/>
                  <a:pt x="100" y="530225"/>
                  <a:pt x="10419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BCEDF0-1148-4F0C-8342-495032CE41F6}"/>
              </a:ext>
            </a:extLst>
          </p:cNvPr>
          <p:cNvSpPr/>
          <p:nvPr/>
        </p:nvSpPr>
        <p:spPr>
          <a:xfrm>
            <a:off x="5744842" y="2382774"/>
            <a:ext cx="1986156" cy="941452"/>
          </a:xfrm>
          <a:custGeom>
            <a:avLst/>
            <a:gdLst>
              <a:gd name="connsiteX0" fmla="*/ 2298700 w 2298700"/>
              <a:gd name="connsiteY0" fmla="*/ 0 h 933450"/>
              <a:gd name="connsiteX1" fmla="*/ 463550 w 2298700"/>
              <a:gd name="connsiteY1" fmla="*/ 463550 h 933450"/>
              <a:gd name="connsiteX2" fmla="*/ 0 w 2298700"/>
              <a:gd name="connsiteY2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933450">
                <a:moveTo>
                  <a:pt x="2298700" y="0"/>
                </a:moveTo>
                <a:cubicBezTo>
                  <a:pt x="1572683" y="153987"/>
                  <a:pt x="846667" y="307975"/>
                  <a:pt x="463550" y="463550"/>
                </a:cubicBezTo>
                <a:cubicBezTo>
                  <a:pt x="80433" y="619125"/>
                  <a:pt x="40216" y="776287"/>
                  <a:pt x="0" y="93345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82AF2A-A714-46A3-AE68-8D39576BAE42}"/>
              </a:ext>
            </a:extLst>
          </p:cNvPr>
          <p:cNvCxnSpPr>
            <a:cxnSpLocks/>
          </p:cNvCxnSpPr>
          <p:nvPr/>
        </p:nvCxnSpPr>
        <p:spPr>
          <a:xfrm>
            <a:off x="5739446" y="3282109"/>
            <a:ext cx="9526" cy="11299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64865-CB8E-4D95-9B5B-F3A5A67DEC3E}"/>
              </a:ext>
            </a:extLst>
          </p:cNvPr>
          <p:cNvSpPr txBox="1"/>
          <p:nvPr/>
        </p:nvSpPr>
        <p:spPr>
          <a:xfrm>
            <a:off x="501161" y="1881527"/>
            <a:ext cx="1031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mutational signatures to stratify patients from Fase1 clinical trials according to characteristic profiles that may bear relevant clinical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Ultimately, build a predictor for response to </a:t>
            </a:r>
            <a:r>
              <a:rPr lang="en-US" dirty="0" err="1"/>
              <a:t>PARPi</a:t>
            </a:r>
            <a:r>
              <a:rPr lang="en-US" dirty="0"/>
              <a:t> cancer treatment using mutational signatures and patients 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3F3E4-A018-425B-8214-38749E29E1E0}"/>
              </a:ext>
            </a:extLst>
          </p:cNvPr>
          <p:cNvSpPr/>
          <p:nvPr/>
        </p:nvSpPr>
        <p:spPr>
          <a:xfrm>
            <a:off x="605188" y="452734"/>
            <a:ext cx="4824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56358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D2A59-FA35-436F-AB5C-19871FBE4DC8}"/>
              </a:ext>
            </a:extLst>
          </p:cNvPr>
          <p:cNvSpPr/>
          <p:nvPr/>
        </p:nvSpPr>
        <p:spPr>
          <a:xfrm>
            <a:off x="268630" y="25433"/>
            <a:ext cx="149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92D571-6EF3-405B-96AC-803D3982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57" y="328341"/>
            <a:ext cx="7464490" cy="359290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917C9-4D1B-4B78-AB8F-C87D7A1C3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93" y="4095291"/>
            <a:ext cx="3881535" cy="1960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1CD21-2E68-4AC0-B71B-96070E281328}"/>
              </a:ext>
            </a:extLst>
          </p:cNvPr>
          <p:cNvSpPr txBox="1"/>
          <p:nvPr/>
        </p:nvSpPr>
        <p:spPr>
          <a:xfrm>
            <a:off x="345771" y="1913125"/>
            <a:ext cx="357703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of 111 samples from patients in Fase1 clinical 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52D1D-9C2C-4D1B-B54D-6CBDA8BC5300}"/>
              </a:ext>
            </a:extLst>
          </p:cNvPr>
          <p:cNvSpPr txBox="1"/>
          <p:nvPr/>
        </p:nvSpPr>
        <p:spPr>
          <a:xfrm>
            <a:off x="345771" y="4385190"/>
            <a:ext cx="379540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subset of 15 samples from patients whose response to </a:t>
            </a:r>
            <a:r>
              <a:rPr lang="en-US" dirty="0" err="1"/>
              <a:t>PARPi</a:t>
            </a:r>
            <a:r>
              <a:rPr lang="en-US" dirty="0"/>
              <a:t> was available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7D8D9-BD70-42E0-AD50-9ADD55BE1D06}"/>
              </a:ext>
            </a:extLst>
          </p:cNvPr>
          <p:cNvSpPr txBox="1"/>
          <p:nvPr/>
        </p:nvSpPr>
        <p:spPr>
          <a:xfrm>
            <a:off x="716659" y="3201731"/>
            <a:ext cx="31495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Mutational signatures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1E5F-4C93-4C79-8D5F-E017D07ABA7A}"/>
              </a:ext>
            </a:extLst>
          </p:cNvPr>
          <p:cNvSpPr txBox="1"/>
          <p:nvPr/>
        </p:nvSpPr>
        <p:spPr>
          <a:xfrm>
            <a:off x="716659" y="5784489"/>
            <a:ext cx="314959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 building for </a:t>
            </a:r>
            <a:r>
              <a:rPr lang="en-US" dirty="0" err="1"/>
              <a:t>PARPi</a:t>
            </a:r>
            <a:r>
              <a:rPr lang="en-US" dirty="0"/>
              <a:t> response prediction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D719B8-2235-4129-92F2-A4EE3B647D27}"/>
              </a:ext>
            </a:extLst>
          </p:cNvPr>
          <p:cNvCxnSpPr>
            <a:cxnSpLocks/>
          </p:cNvCxnSpPr>
          <p:nvPr/>
        </p:nvCxnSpPr>
        <p:spPr>
          <a:xfrm flipH="1">
            <a:off x="3727139" y="2236290"/>
            <a:ext cx="8280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E31940-F361-4540-BF06-9C79F8F9550A}"/>
              </a:ext>
            </a:extLst>
          </p:cNvPr>
          <p:cNvCxnSpPr/>
          <p:nvPr/>
        </p:nvCxnSpPr>
        <p:spPr>
          <a:xfrm flipH="1">
            <a:off x="4057608" y="4846855"/>
            <a:ext cx="5247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ACACEE-A85A-492D-A019-98AB96307CC4}"/>
              </a:ext>
            </a:extLst>
          </p:cNvPr>
          <p:cNvCxnSpPr>
            <a:cxnSpLocks/>
          </p:cNvCxnSpPr>
          <p:nvPr/>
        </p:nvCxnSpPr>
        <p:spPr>
          <a:xfrm>
            <a:off x="2211524" y="2672219"/>
            <a:ext cx="0" cy="368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FBCA6D-D4C6-4844-A3C8-B6E90896C5A4}"/>
              </a:ext>
            </a:extLst>
          </p:cNvPr>
          <p:cNvCxnSpPr>
            <a:cxnSpLocks/>
          </p:cNvCxnSpPr>
          <p:nvPr/>
        </p:nvCxnSpPr>
        <p:spPr>
          <a:xfrm flipH="1">
            <a:off x="2213792" y="5172364"/>
            <a:ext cx="8394" cy="420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2209CB-73BC-4D7A-A4AC-A6DF78999B81}"/>
              </a:ext>
            </a:extLst>
          </p:cNvPr>
          <p:cNvCxnSpPr>
            <a:cxnSpLocks/>
          </p:cNvCxnSpPr>
          <p:nvPr/>
        </p:nvCxnSpPr>
        <p:spPr>
          <a:xfrm>
            <a:off x="2213792" y="3771868"/>
            <a:ext cx="0" cy="421309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B39F5E-4385-4584-AFE5-07499A821B0A}"/>
              </a:ext>
            </a:extLst>
          </p:cNvPr>
          <p:cNvSpPr txBox="1"/>
          <p:nvPr/>
        </p:nvSpPr>
        <p:spPr>
          <a:xfrm>
            <a:off x="612127" y="1177028"/>
            <a:ext cx="335866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from WES and metadata</a:t>
            </a:r>
          </a:p>
        </p:txBody>
      </p:sp>
    </p:spTree>
    <p:extLst>
      <p:ext uri="{BB962C8B-B14F-4D97-AF65-F5344CB8AC3E}">
        <p14:creationId xmlns:p14="http://schemas.microsoft.com/office/powerpoint/2010/main" val="224327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A6D4F1-AB36-469D-8BFE-2811B468714E}"/>
              </a:ext>
            </a:extLst>
          </p:cNvPr>
          <p:cNvSpPr/>
          <p:nvPr/>
        </p:nvSpPr>
        <p:spPr>
          <a:xfrm>
            <a:off x="130055" y="150342"/>
            <a:ext cx="54809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CCAB6-CE6D-45E8-A7B6-9155C8F73D6F}"/>
              </a:ext>
            </a:extLst>
          </p:cNvPr>
          <p:cNvSpPr txBox="1"/>
          <p:nvPr/>
        </p:nvSpPr>
        <p:spPr>
          <a:xfrm>
            <a:off x="9697757" y="612007"/>
            <a:ext cx="141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and metadata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D3B88-0987-4245-9A0C-817005B561B7}"/>
              </a:ext>
            </a:extLst>
          </p:cNvPr>
          <p:cNvSpPr txBox="1"/>
          <p:nvPr/>
        </p:nvSpPr>
        <p:spPr>
          <a:xfrm>
            <a:off x="5659294" y="1905203"/>
            <a:ext cx="215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Pairwise similarity of original mutational profiles VS 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8D71B-BD8F-4AEA-8DA9-E908414EB05C}"/>
              </a:ext>
            </a:extLst>
          </p:cNvPr>
          <p:cNvSpPr txBox="1"/>
          <p:nvPr/>
        </p:nvSpPr>
        <p:spPr>
          <a:xfrm>
            <a:off x="9047866" y="1746303"/>
            <a:ext cx="2448657" cy="93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 novo signatures extraction and association to reference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FC71B-7A34-4274-A34C-429260822445}"/>
              </a:ext>
            </a:extLst>
          </p:cNvPr>
          <p:cNvSpPr txBox="1"/>
          <p:nvPr/>
        </p:nvSpPr>
        <p:spPr>
          <a:xfrm>
            <a:off x="5818108" y="3676561"/>
            <a:ext cx="181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Cosine similarity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6DB90-005A-46E5-9154-43EC12810928}"/>
              </a:ext>
            </a:extLst>
          </p:cNvPr>
          <p:cNvSpPr txBox="1"/>
          <p:nvPr/>
        </p:nvSpPr>
        <p:spPr>
          <a:xfrm>
            <a:off x="9060471" y="4347401"/>
            <a:ext cx="24530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contribution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78DDA-7F04-46B0-AD70-DB8304303D20}"/>
              </a:ext>
            </a:extLst>
          </p:cNvPr>
          <p:cNvSpPr txBox="1"/>
          <p:nvPr/>
        </p:nvSpPr>
        <p:spPr>
          <a:xfrm>
            <a:off x="1663214" y="1546988"/>
            <a:ext cx="2254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Subset with available metadata on </a:t>
            </a:r>
            <a:r>
              <a:rPr lang="en-US" dirty="0" err="1"/>
              <a:t>PARPi</a:t>
            </a:r>
            <a:r>
              <a:rPr lang="en-US" dirty="0"/>
              <a:t>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360EB-7E38-4415-9728-7DFFD9D16978}"/>
              </a:ext>
            </a:extLst>
          </p:cNvPr>
          <p:cNvSpPr txBox="1"/>
          <p:nvPr/>
        </p:nvSpPr>
        <p:spPr>
          <a:xfrm>
            <a:off x="7443970" y="5613936"/>
            <a:ext cx="242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Patients stratification on genomic profiles</a:t>
            </a:r>
          </a:p>
          <a:p>
            <a:pPr algn="ctr"/>
            <a:r>
              <a:rPr lang="en-US" dirty="0"/>
              <a:t>(data mining)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C45E8-664A-4E0D-9ED8-A9557FE2F75B}"/>
              </a:ext>
            </a:extLst>
          </p:cNvPr>
          <p:cNvSpPr txBox="1"/>
          <p:nvPr/>
        </p:nvSpPr>
        <p:spPr>
          <a:xfrm>
            <a:off x="1719382" y="3299268"/>
            <a:ext cx="20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998A7-9DD0-4A1A-BED1-96AC2BF51A87}"/>
              </a:ext>
            </a:extLst>
          </p:cNvPr>
          <p:cNvSpPr txBox="1"/>
          <p:nvPr/>
        </p:nvSpPr>
        <p:spPr>
          <a:xfrm>
            <a:off x="624853" y="4515502"/>
            <a:ext cx="197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0EB63-17DD-4ECD-AEE6-C214CF1602AE}"/>
              </a:ext>
            </a:extLst>
          </p:cNvPr>
          <p:cNvSpPr txBox="1"/>
          <p:nvPr/>
        </p:nvSpPr>
        <p:spPr>
          <a:xfrm>
            <a:off x="3432500" y="4515502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B4092A-8275-41DB-B48B-87F520C6DCEA}"/>
              </a:ext>
            </a:extLst>
          </p:cNvPr>
          <p:cNvSpPr txBox="1"/>
          <p:nvPr/>
        </p:nvSpPr>
        <p:spPr>
          <a:xfrm>
            <a:off x="1182401" y="5816886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response prediction (LOO-CV) and model 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F3744-8C22-41F1-9BFE-BE07C210F0FA}"/>
              </a:ext>
            </a:extLst>
          </p:cNvPr>
          <p:cNvSpPr/>
          <p:nvPr/>
        </p:nvSpPr>
        <p:spPr>
          <a:xfrm>
            <a:off x="6195462" y="443643"/>
            <a:ext cx="2497016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0EAC8-CDF5-48F5-BDC1-AAF7435C59F0}"/>
              </a:ext>
            </a:extLst>
          </p:cNvPr>
          <p:cNvSpPr/>
          <p:nvPr/>
        </p:nvSpPr>
        <p:spPr>
          <a:xfrm>
            <a:off x="5487845" y="1788088"/>
            <a:ext cx="2497016" cy="11599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A9DECB-188B-46B5-AD7F-F7BE4415C1E9}"/>
              </a:ext>
            </a:extLst>
          </p:cNvPr>
          <p:cNvSpPr/>
          <p:nvPr/>
        </p:nvSpPr>
        <p:spPr>
          <a:xfrm>
            <a:off x="9047866" y="1732937"/>
            <a:ext cx="2497016" cy="97118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B2225-A927-4C36-A223-0CD23CA19518}"/>
              </a:ext>
            </a:extLst>
          </p:cNvPr>
          <p:cNvSpPr/>
          <p:nvPr/>
        </p:nvSpPr>
        <p:spPr>
          <a:xfrm>
            <a:off x="5512376" y="3570113"/>
            <a:ext cx="2497016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5D60EC-583E-4317-8BC3-D7539AED971F}"/>
              </a:ext>
            </a:extLst>
          </p:cNvPr>
          <p:cNvSpPr/>
          <p:nvPr/>
        </p:nvSpPr>
        <p:spPr>
          <a:xfrm>
            <a:off x="9038490" y="4319760"/>
            <a:ext cx="2497016" cy="75520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4BA5EE-47DA-463F-B5DD-FB79BBFFD59F}"/>
              </a:ext>
            </a:extLst>
          </p:cNvPr>
          <p:cNvSpPr/>
          <p:nvPr/>
        </p:nvSpPr>
        <p:spPr>
          <a:xfrm>
            <a:off x="7370700" y="5560136"/>
            <a:ext cx="2497016" cy="105889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EC80E4-F776-47AE-9184-4898FADFF409}"/>
              </a:ext>
            </a:extLst>
          </p:cNvPr>
          <p:cNvSpPr/>
          <p:nvPr/>
        </p:nvSpPr>
        <p:spPr>
          <a:xfrm>
            <a:off x="1543782" y="1430915"/>
            <a:ext cx="2497016" cy="11599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BE4BA1-ABE9-4B42-97C8-EE511B73E853}"/>
              </a:ext>
            </a:extLst>
          </p:cNvPr>
          <p:cNvSpPr/>
          <p:nvPr/>
        </p:nvSpPr>
        <p:spPr>
          <a:xfrm>
            <a:off x="1307697" y="5761488"/>
            <a:ext cx="3125654" cy="81099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1266AB-9423-49E3-8E28-42D92EE131F2}"/>
              </a:ext>
            </a:extLst>
          </p:cNvPr>
          <p:cNvSpPr/>
          <p:nvPr/>
        </p:nvSpPr>
        <p:spPr>
          <a:xfrm>
            <a:off x="536147" y="4469831"/>
            <a:ext cx="2059830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AB9468-7BFA-4A6A-BC9C-C0C0DFCB86DF}"/>
              </a:ext>
            </a:extLst>
          </p:cNvPr>
          <p:cNvSpPr/>
          <p:nvPr/>
        </p:nvSpPr>
        <p:spPr>
          <a:xfrm>
            <a:off x="3125137" y="4447922"/>
            <a:ext cx="2059830" cy="5194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14EBD0-699F-46E0-B936-78FBF2937ECE}"/>
              </a:ext>
            </a:extLst>
          </p:cNvPr>
          <p:cNvSpPr/>
          <p:nvPr/>
        </p:nvSpPr>
        <p:spPr>
          <a:xfrm>
            <a:off x="1552011" y="3248259"/>
            <a:ext cx="2497016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D0D85C-454D-4BC1-9985-80DF437956F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917904" y="1366973"/>
            <a:ext cx="526066" cy="36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D22464-B6C0-4D5C-AA1D-339D618D0B9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6352" y="2948049"/>
            <a:ext cx="1" cy="563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2B54B8-481D-4E2E-A813-C8880D1AB01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0296374" y="2704119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67AF3-BF87-4E1F-BB13-7F9D00037B5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760884" y="4493443"/>
            <a:ext cx="1210808" cy="979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A7C57B3-2493-4B95-ABF2-C0DD691A6B6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220200" y="5074968"/>
            <a:ext cx="1066798" cy="39799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2901967-6759-48D4-A9BF-D18AB7C46AA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792290" y="2590876"/>
            <a:ext cx="0" cy="5444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BCE04B1-3221-4BC1-820C-7F2E6CA38ECD}"/>
              </a:ext>
            </a:extLst>
          </p:cNvPr>
          <p:cNvCxnSpPr>
            <a:stCxn id="45" idx="2"/>
          </p:cNvCxnSpPr>
          <p:nvPr/>
        </p:nvCxnSpPr>
        <p:spPr>
          <a:xfrm flipH="1">
            <a:off x="1891366" y="3755345"/>
            <a:ext cx="909153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E5B7DC-4D94-490B-9C8F-0F5958FFFAD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125136" y="4967374"/>
            <a:ext cx="1029916" cy="666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DEF0C4-BED0-4850-BE1D-BDE8040BDE62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800519" y="3755345"/>
            <a:ext cx="821346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2FC3B46-4656-42E4-ACEF-D22F58C01B5B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566062" y="4976917"/>
            <a:ext cx="1082840" cy="657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5C7768-2297-4932-ADF2-0E29FCED80D8}"/>
              </a:ext>
            </a:extLst>
          </p:cNvPr>
          <p:cNvSpPr/>
          <p:nvPr/>
        </p:nvSpPr>
        <p:spPr>
          <a:xfrm>
            <a:off x="9276947" y="443643"/>
            <a:ext cx="2258559" cy="9413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922FF69-E4E7-448C-979B-3C3C0DB7B179}"/>
              </a:ext>
            </a:extLst>
          </p:cNvPr>
          <p:cNvCxnSpPr>
            <a:cxnSpLocks/>
          </p:cNvCxnSpPr>
          <p:nvPr/>
        </p:nvCxnSpPr>
        <p:spPr>
          <a:xfrm>
            <a:off x="7438324" y="1385037"/>
            <a:ext cx="2016826" cy="27770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1A0AA95-FA22-4B71-8EA0-F913EA0635F3}"/>
              </a:ext>
            </a:extLst>
          </p:cNvPr>
          <p:cNvSpPr txBox="1"/>
          <p:nvPr/>
        </p:nvSpPr>
        <p:spPr>
          <a:xfrm>
            <a:off x="6235266" y="551441"/>
            <a:ext cx="235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 mutational profiles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6A19080-9F95-41FE-BD77-3305AD697365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753969" y="914340"/>
            <a:ext cx="522978" cy="90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EB211F6-766E-4A37-B945-D000B65429A2}"/>
              </a:ext>
            </a:extLst>
          </p:cNvPr>
          <p:cNvSpPr/>
          <p:nvPr/>
        </p:nvSpPr>
        <p:spPr>
          <a:xfrm>
            <a:off x="4157919" y="1923185"/>
            <a:ext cx="1348509" cy="1832160"/>
          </a:xfrm>
          <a:custGeom>
            <a:avLst/>
            <a:gdLst>
              <a:gd name="connsiteX0" fmla="*/ 1348509 w 1348509"/>
              <a:gd name="connsiteY0" fmla="*/ 2131682 h 2131682"/>
              <a:gd name="connsiteX1" fmla="*/ 554181 w 1348509"/>
              <a:gd name="connsiteY1" fmla="*/ 1115682 h 2131682"/>
              <a:gd name="connsiteX2" fmla="*/ 572654 w 1348509"/>
              <a:gd name="connsiteY2" fmla="*/ 164337 h 2131682"/>
              <a:gd name="connsiteX3" fmla="*/ 0 w 1348509"/>
              <a:gd name="connsiteY3" fmla="*/ 7319 h 213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2131682">
                <a:moveTo>
                  <a:pt x="1348509" y="2131682"/>
                </a:moveTo>
                <a:cubicBezTo>
                  <a:pt x="1015999" y="1787627"/>
                  <a:pt x="683490" y="1443573"/>
                  <a:pt x="554181" y="1115682"/>
                </a:cubicBezTo>
                <a:cubicBezTo>
                  <a:pt x="424872" y="787791"/>
                  <a:pt x="665017" y="349064"/>
                  <a:pt x="572654" y="164337"/>
                </a:cubicBezTo>
                <a:cubicBezTo>
                  <a:pt x="480291" y="-20390"/>
                  <a:pt x="240145" y="-6536"/>
                  <a:pt x="0" y="731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6480D67-21D9-41C3-A081-9082A8D41C90}"/>
              </a:ext>
            </a:extLst>
          </p:cNvPr>
          <p:cNvCxnSpPr>
            <a:cxnSpLocks/>
          </p:cNvCxnSpPr>
          <p:nvPr/>
        </p:nvCxnSpPr>
        <p:spPr>
          <a:xfrm flipH="1">
            <a:off x="4112909" y="1923185"/>
            <a:ext cx="842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E5FCE1C-0DFB-4F87-8730-C21A0DCB4132}"/>
              </a:ext>
            </a:extLst>
          </p:cNvPr>
          <p:cNvSpPr/>
          <p:nvPr/>
        </p:nvSpPr>
        <p:spPr>
          <a:xfrm>
            <a:off x="9047866" y="2993439"/>
            <a:ext cx="2497016" cy="102108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411BC0-65EC-40ED-9490-203B58CC8086}"/>
              </a:ext>
            </a:extLst>
          </p:cNvPr>
          <p:cNvSpPr txBox="1"/>
          <p:nvPr/>
        </p:nvSpPr>
        <p:spPr>
          <a:xfrm>
            <a:off x="9087317" y="3043546"/>
            <a:ext cx="236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reconstruction by fitting to extracted signatures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C82A5BB-844B-4F9D-990F-D8D094B1DBD4}"/>
              </a:ext>
            </a:extLst>
          </p:cNvPr>
          <p:cNvCxnSpPr>
            <a:cxnSpLocks/>
          </p:cNvCxnSpPr>
          <p:nvPr/>
        </p:nvCxnSpPr>
        <p:spPr>
          <a:xfrm>
            <a:off x="10296374" y="4014522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0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EBF8B6E-4247-4A03-965F-D6C331BE7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60" y="2096655"/>
            <a:ext cx="8287839" cy="46619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5D5AF1-1B4A-40F9-91F1-0CEF0C80706D}"/>
              </a:ext>
            </a:extLst>
          </p:cNvPr>
          <p:cNvSpPr/>
          <p:nvPr/>
        </p:nvSpPr>
        <p:spPr>
          <a:xfrm>
            <a:off x="245521" y="219509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3684E-CB0F-46B8-BE1F-28C615286376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signatures as 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39CD16-2690-4F0E-B59D-0CE2AB629F09}"/>
              </a:ext>
            </a:extLst>
          </p:cNvPr>
          <p:cNvSpPr/>
          <p:nvPr/>
        </p:nvSpPr>
        <p:spPr>
          <a:xfrm>
            <a:off x="7342909" y="2004291"/>
            <a:ext cx="1708727" cy="10714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DCB67-DCB7-44F3-ADC8-D33195050795}"/>
              </a:ext>
            </a:extLst>
          </p:cNvPr>
          <p:cNvSpPr txBox="1"/>
          <p:nvPr/>
        </p:nvSpPr>
        <p:spPr>
          <a:xfrm>
            <a:off x="6216073" y="1142839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Mutational pattern associated with sequencing artefact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0D8B44-3F3D-4D54-BAEF-60225ED00432}"/>
              </a:ext>
            </a:extLst>
          </p:cNvPr>
          <p:cNvCxnSpPr>
            <a:stCxn id="9" idx="0"/>
          </p:cNvCxnSpPr>
          <p:nvPr/>
        </p:nvCxnSpPr>
        <p:spPr>
          <a:xfrm flipV="1">
            <a:off x="8197273" y="1512171"/>
            <a:ext cx="475672" cy="49212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C9959-0567-4946-A764-5778CE2B809E}"/>
              </a:ext>
            </a:extLst>
          </p:cNvPr>
          <p:cNvSpPr txBox="1"/>
          <p:nvPr/>
        </p:nvSpPr>
        <p:spPr>
          <a:xfrm>
            <a:off x="707545" y="5518572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Spontaneous deamination due to aging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8BCD1-87CF-4A25-8A84-6A7344BA0B4C}"/>
              </a:ext>
            </a:extLst>
          </p:cNvPr>
          <p:cNvSpPr txBox="1"/>
          <p:nvPr/>
        </p:nvSpPr>
        <p:spPr>
          <a:xfrm>
            <a:off x="998327" y="313981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HRD/</a:t>
            </a:r>
            <a:r>
              <a:rPr lang="en-US" dirty="0" err="1"/>
              <a:t>BRCAness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3F62E-85C0-4D51-A95A-6524114C22FD}"/>
              </a:ext>
            </a:extLst>
          </p:cNvPr>
          <p:cNvSpPr txBox="1"/>
          <p:nvPr/>
        </p:nvSpPr>
        <p:spPr>
          <a:xfrm>
            <a:off x="938290" y="405521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chemotherapy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69B102-99AB-4C44-B0FF-C7F915597F07}"/>
              </a:ext>
            </a:extLst>
          </p:cNvPr>
          <p:cNvCxnSpPr/>
          <p:nvPr/>
        </p:nvCxnSpPr>
        <p:spPr>
          <a:xfrm flipH="1">
            <a:off x="3904160" y="5029200"/>
            <a:ext cx="1239340" cy="5363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76E73B-893E-490E-8A04-29FE146DD585}"/>
              </a:ext>
            </a:extLst>
          </p:cNvPr>
          <p:cNvCxnSpPr>
            <a:cxnSpLocks/>
          </p:cNvCxnSpPr>
          <p:nvPr/>
        </p:nvCxnSpPr>
        <p:spPr>
          <a:xfrm flipH="1">
            <a:off x="3904160" y="5565531"/>
            <a:ext cx="619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9F79F0-2D53-4EB0-B694-17B5D92C119C}"/>
              </a:ext>
            </a:extLst>
          </p:cNvPr>
          <p:cNvCxnSpPr/>
          <p:nvPr/>
        </p:nvCxnSpPr>
        <p:spPr>
          <a:xfrm flipH="1">
            <a:off x="2910254" y="5565531"/>
            <a:ext cx="993906" cy="1670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CA8BD0-9F54-4FC2-ABA4-F14301DDE3F1}"/>
              </a:ext>
            </a:extLst>
          </p:cNvPr>
          <p:cNvSpPr/>
          <p:nvPr/>
        </p:nvSpPr>
        <p:spPr>
          <a:xfrm>
            <a:off x="2303585" y="4862146"/>
            <a:ext cx="3217984" cy="495821"/>
          </a:xfrm>
          <a:custGeom>
            <a:avLst/>
            <a:gdLst>
              <a:gd name="connsiteX0" fmla="*/ 3217984 w 3217984"/>
              <a:gd name="connsiteY0" fmla="*/ 439616 h 495821"/>
              <a:gd name="connsiteX1" fmla="*/ 1143000 w 3217984"/>
              <a:gd name="connsiteY1" fmla="*/ 457200 h 495821"/>
              <a:gd name="connsiteX2" fmla="*/ 0 w 3217984"/>
              <a:gd name="connsiteY2" fmla="*/ 0 h 495821"/>
              <a:gd name="connsiteX3" fmla="*/ 0 w 3217984"/>
              <a:gd name="connsiteY3" fmla="*/ 0 h 49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984" h="495821">
                <a:moveTo>
                  <a:pt x="3217984" y="439616"/>
                </a:moveTo>
                <a:cubicBezTo>
                  <a:pt x="2448657" y="485042"/>
                  <a:pt x="1679331" y="530469"/>
                  <a:pt x="1143000" y="457200"/>
                </a:cubicBezTo>
                <a:cubicBezTo>
                  <a:pt x="606669" y="3839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CE1CC9-2A65-496A-94CB-2CF5C0B8F299}"/>
              </a:ext>
            </a:extLst>
          </p:cNvPr>
          <p:cNvCxnSpPr>
            <a:cxnSpLocks/>
          </p:cNvCxnSpPr>
          <p:nvPr/>
        </p:nvCxnSpPr>
        <p:spPr>
          <a:xfrm flipH="1" flipV="1">
            <a:off x="2189018" y="4765749"/>
            <a:ext cx="114567" cy="963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999BFD-5A2F-41EF-A2E8-EDADA252B903}"/>
              </a:ext>
            </a:extLst>
          </p:cNvPr>
          <p:cNvSpPr/>
          <p:nvPr/>
        </p:nvSpPr>
        <p:spPr>
          <a:xfrm>
            <a:off x="2919046" y="3143425"/>
            <a:ext cx="2004646" cy="1367029"/>
          </a:xfrm>
          <a:custGeom>
            <a:avLst/>
            <a:gdLst>
              <a:gd name="connsiteX0" fmla="*/ 2004646 w 2004646"/>
              <a:gd name="connsiteY0" fmla="*/ 1367029 h 1367029"/>
              <a:gd name="connsiteX1" fmla="*/ 1195754 w 2004646"/>
              <a:gd name="connsiteY1" fmla="*/ 100937 h 1367029"/>
              <a:gd name="connsiteX2" fmla="*/ 0 w 2004646"/>
              <a:gd name="connsiteY2" fmla="*/ 171275 h 136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4646" h="1367029">
                <a:moveTo>
                  <a:pt x="2004646" y="1367029"/>
                </a:moveTo>
                <a:cubicBezTo>
                  <a:pt x="1767254" y="833629"/>
                  <a:pt x="1529862" y="300229"/>
                  <a:pt x="1195754" y="100937"/>
                </a:cubicBezTo>
                <a:cubicBezTo>
                  <a:pt x="861646" y="-98355"/>
                  <a:pt x="430823" y="36460"/>
                  <a:pt x="0" y="171275"/>
                </a:cubicBezTo>
              </a:path>
            </a:pathLst>
          </a:custGeom>
          <a:noFill/>
          <a:ln w="12700">
            <a:solidFill>
              <a:srgbClr val="8A1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4BDE679-1AFC-42C7-9F72-867E54B18E82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848708" y="3314700"/>
            <a:ext cx="70338" cy="19566"/>
          </a:xfrm>
          <a:prstGeom prst="straightConnector1">
            <a:avLst/>
          </a:prstGeom>
          <a:ln w="1270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39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753345-125B-47BC-A44E-6B765EE5AEB3}"/>
              </a:ext>
            </a:extLst>
          </p:cNvPr>
          <p:cNvSpPr/>
          <p:nvPr/>
        </p:nvSpPr>
        <p:spPr>
          <a:xfrm>
            <a:off x="298275" y="219372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72A55-4F45-4C6D-8ED9-6D02BA14B912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samples with verified annotations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E23130-A915-4FE5-B754-C4B545C1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2123490"/>
            <a:ext cx="7453746" cy="473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1644F-DC38-41D8-B563-56471A0A22B3}"/>
              </a:ext>
            </a:extLst>
          </p:cNvPr>
          <p:cNvSpPr txBox="1"/>
          <p:nvPr/>
        </p:nvSpPr>
        <p:spPr>
          <a:xfrm>
            <a:off x="597478" y="2376099"/>
            <a:ext cx="320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clusters corresponding to the annotation and cancer types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E47B29-00EC-409B-8E09-60EAC1901652}"/>
              </a:ext>
            </a:extLst>
          </p:cNvPr>
          <p:cNvSpPr/>
          <p:nvPr/>
        </p:nvSpPr>
        <p:spPr>
          <a:xfrm>
            <a:off x="3800904" y="2815501"/>
            <a:ext cx="1415562" cy="2332530"/>
          </a:xfrm>
          <a:custGeom>
            <a:avLst/>
            <a:gdLst>
              <a:gd name="connsiteX0" fmla="*/ 1415562 w 1415562"/>
              <a:gd name="connsiteY0" fmla="*/ 2286000 h 2332530"/>
              <a:gd name="connsiteX1" fmla="*/ 457200 w 1415562"/>
              <a:gd name="connsiteY1" fmla="*/ 2101361 h 2332530"/>
              <a:gd name="connsiteX2" fmla="*/ 527538 w 1415562"/>
              <a:gd name="connsiteY2" fmla="*/ 483577 h 2332530"/>
              <a:gd name="connsiteX3" fmla="*/ 0 w 1415562"/>
              <a:gd name="connsiteY3" fmla="*/ 0 h 233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5562" h="2332530">
                <a:moveTo>
                  <a:pt x="1415562" y="2286000"/>
                </a:moveTo>
                <a:cubicBezTo>
                  <a:pt x="1010383" y="2343882"/>
                  <a:pt x="605204" y="2401765"/>
                  <a:pt x="457200" y="2101361"/>
                </a:cubicBezTo>
                <a:cubicBezTo>
                  <a:pt x="309196" y="1800957"/>
                  <a:pt x="603738" y="833804"/>
                  <a:pt x="527538" y="483577"/>
                </a:cubicBezTo>
                <a:cubicBezTo>
                  <a:pt x="451338" y="133350"/>
                  <a:pt x="225669" y="666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5DD8B-0420-4926-9BA8-78A17A4DD80D}"/>
              </a:ext>
            </a:extLst>
          </p:cNvPr>
          <p:cNvCxnSpPr>
            <a:cxnSpLocks/>
          </p:cNvCxnSpPr>
          <p:nvPr/>
        </p:nvCxnSpPr>
        <p:spPr>
          <a:xfrm flipH="1" flipV="1">
            <a:off x="3698510" y="2786376"/>
            <a:ext cx="102394" cy="29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57C9D6-799D-4A0F-B71C-38051CA8110E}"/>
              </a:ext>
            </a:extLst>
          </p:cNvPr>
          <p:cNvSpPr txBox="1"/>
          <p:nvPr/>
        </p:nvSpPr>
        <p:spPr>
          <a:xfrm>
            <a:off x="597478" y="4371388"/>
            <a:ext cx="333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that each annotation is correctly detected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4039CE-A514-420A-B4B6-9FD1DAA84AA4}"/>
              </a:ext>
            </a:extLst>
          </p:cNvPr>
          <p:cNvCxnSpPr>
            <a:cxnSpLocks/>
          </p:cNvCxnSpPr>
          <p:nvPr/>
        </p:nvCxnSpPr>
        <p:spPr>
          <a:xfrm>
            <a:off x="2199191" y="3108814"/>
            <a:ext cx="0" cy="117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7B24D0-771F-4C09-8885-2FD46E6BD7AD}"/>
              </a:ext>
            </a:extLst>
          </p:cNvPr>
          <p:cNvSpPr/>
          <p:nvPr/>
        </p:nvSpPr>
        <p:spPr>
          <a:xfrm>
            <a:off x="219740" y="11677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1C53B-5CE1-47EB-8F2E-0FE5AD44D459}"/>
              </a:ext>
            </a:extLst>
          </p:cNvPr>
          <p:cNvSpPr txBox="1"/>
          <p:nvPr/>
        </p:nvSpPr>
        <p:spPr>
          <a:xfrm>
            <a:off x="3965151" y="328750"/>
            <a:ext cx="554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 pairwise similarity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6DF540-FDC9-42B7-BEA1-330B899C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74" y="897918"/>
            <a:ext cx="9982304" cy="5960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F548F8-A8B5-4D45-B7A0-35F80DB1F257}"/>
              </a:ext>
            </a:extLst>
          </p:cNvPr>
          <p:cNvSpPr/>
          <p:nvPr/>
        </p:nvSpPr>
        <p:spPr>
          <a:xfrm>
            <a:off x="2764633" y="2131215"/>
            <a:ext cx="69053" cy="16016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A170F-8637-4454-8E91-21F5044932C5}"/>
              </a:ext>
            </a:extLst>
          </p:cNvPr>
          <p:cNvSpPr/>
          <p:nvPr/>
        </p:nvSpPr>
        <p:spPr>
          <a:xfrm>
            <a:off x="2767013" y="2883691"/>
            <a:ext cx="69055" cy="128590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E5DB7-A581-4061-951E-E803F82BC1A6}"/>
              </a:ext>
            </a:extLst>
          </p:cNvPr>
          <p:cNvSpPr/>
          <p:nvPr/>
        </p:nvSpPr>
        <p:spPr>
          <a:xfrm>
            <a:off x="2764631" y="4598194"/>
            <a:ext cx="69055" cy="6429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6A17A-7033-4543-8F57-A4E1119F8879}"/>
              </a:ext>
            </a:extLst>
          </p:cNvPr>
          <p:cNvSpPr txBox="1"/>
          <p:nvPr/>
        </p:nvSpPr>
        <p:spPr>
          <a:xfrm>
            <a:off x="62534" y="1449029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5AD8D-66D1-4EB7-87A3-56D1FF57C4D5}"/>
              </a:ext>
            </a:extLst>
          </p:cNvPr>
          <p:cNvSpPr txBox="1"/>
          <p:nvPr/>
        </p:nvSpPr>
        <p:spPr>
          <a:xfrm>
            <a:off x="78322" y="1988942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HRD/Smoker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36E4-9545-49B5-9E52-617B8BF364C7}"/>
              </a:ext>
            </a:extLst>
          </p:cNvPr>
          <p:cNvSpPr txBox="1"/>
          <p:nvPr/>
        </p:nvSpPr>
        <p:spPr>
          <a:xfrm>
            <a:off x="78322" y="2291395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AID/APOBEC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BCDA-921C-40BC-8CC6-BF5326D56809}"/>
              </a:ext>
            </a:extLst>
          </p:cNvPr>
          <p:cNvSpPr txBox="1"/>
          <p:nvPr/>
        </p:nvSpPr>
        <p:spPr>
          <a:xfrm>
            <a:off x="62534" y="2510440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892509-9BCB-4C18-A0DA-26B8BB2A544C}"/>
              </a:ext>
            </a:extLst>
          </p:cNvPr>
          <p:cNvSpPr txBox="1"/>
          <p:nvPr/>
        </p:nvSpPr>
        <p:spPr>
          <a:xfrm>
            <a:off x="61749" y="2781881"/>
            <a:ext cx="1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MSI 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D577E-AC1B-4040-9B76-ED7CB202B131}"/>
              </a:ext>
            </a:extLst>
          </p:cNvPr>
          <p:cNvSpPr txBox="1"/>
          <p:nvPr/>
        </p:nvSpPr>
        <p:spPr>
          <a:xfrm>
            <a:off x="78322" y="3244967"/>
            <a:ext cx="170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 weak clock/HRD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C4871-9F6D-4041-9F4E-432389123F04}"/>
              </a:ext>
            </a:extLst>
          </p:cNvPr>
          <p:cNvSpPr txBox="1"/>
          <p:nvPr/>
        </p:nvSpPr>
        <p:spPr>
          <a:xfrm>
            <a:off x="99068" y="4984735"/>
            <a:ext cx="17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Clock/HRD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8068CB-EFC9-4100-BBE5-CA97B0B03BC3}"/>
              </a:ext>
            </a:extLst>
          </p:cNvPr>
          <p:cNvCxnSpPr>
            <a:cxnSpLocks/>
          </p:cNvCxnSpPr>
          <p:nvPr/>
        </p:nvCxnSpPr>
        <p:spPr>
          <a:xfrm>
            <a:off x="1519238" y="1662269"/>
            <a:ext cx="74055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0F6C2B-42A7-40E1-9EC1-DC831A2D932D}"/>
              </a:ext>
            </a:extLst>
          </p:cNvPr>
          <p:cNvCxnSpPr>
            <a:cxnSpLocks/>
          </p:cNvCxnSpPr>
          <p:nvPr/>
        </p:nvCxnSpPr>
        <p:spPr>
          <a:xfrm>
            <a:off x="1475835" y="2183758"/>
            <a:ext cx="95304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8A8383-D4BE-4C63-9016-2162F2BFA452}"/>
              </a:ext>
            </a:extLst>
          </p:cNvPr>
          <p:cNvCxnSpPr>
            <a:cxnSpLocks/>
          </p:cNvCxnSpPr>
          <p:nvPr/>
        </p:nvCxnSpPr>
        <p:spPr>
          <a:xfrm>
            <a:off x="1419225" y="2554829"/>
            <a:ext cx="966788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D66BC2-EF8A-4423-AC01-2089EA64BDD7}"/>
              </a:ext>
            </a:extLst>
          </p:cNvPr>
          <p:cNvCxnSpPr>
            <a:cxnSpLocks/>
          </p:cNvCxnSpPr>
          <p:nvPr/>
        </p:nvCxnSpPr>
        <p:spPr>
          <a:xfrm>
            <a:off x="1323975" y="2682340"/>
            <a:ext cx="110490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EB9ACF-D3AA-437C-994A-38473C1B478B}"/>
              </a:ext>
            </a:extLst>
          </p:cNvPr>
          <p:cNvCxnSpPr>
            <a:cxnSpLocks/>
          </p:cNvCxnSpPr>
          <p:nvPr/>
        </p:nvCxnSpPr>
        <p:spPr>
          <a:xfrm>
            <a:off x="1301750" y="2931469"/>
            <a:ext cx="1124744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7065C2-7D07-4C57-A688-98F891DB3AA3}"/>
              </a:ext>
            </a:extLst>
          </p:cNvPr>
          <p:cNvCxnSpPr>
            <a:cxnSpLocks/>
          </p:cNvCxnSpPr>
          <p:nvPr/>
        </p:nvCxnSpPr>
        <p:spPr>
          <a:xfrm>
            <a:off x="1519238" y="3447136"/>
            <a:ext cx="84209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7BA024-AFF5-4060-B56A-0A6D7208DC68}"/>
              </a:ext>
            </a:extLst>
          </p:cNvPr>
          <p:cNvCxnSpPr>
            <a:cxnSpLocks/>
          </p:cNvCxnSpPr>
          <p:nvPr/>
        </p:nvCxnSpPr>
        <p:spPr>
          <a:xfrm>
            <a:off x="1301750" y="5198919"/>
            <a:ext cx="105958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3071A55-50C7-43A1-BA4F-CFCD763A666E}"/>
              </a:ext>
            </a:extLst>
          </p:cNvPr>
          <p:cNvSpPr txBox="1"/>
          <p:nvPr/>
        </p:nvSpPr>
        <p:spPr>
          <a:xfrm>
            <a:off x="48536" y="4340140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MSI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B508B95-B722-4B01-9505-602DFCD28C29}"/>
              </a:ext>
            </a:extLst>
          </p:cNvPr>
          <p:cNvCxnSpPr>
            <a:cxnSpLocks/>
          </p:cNvCxnSpPr>
          <p:nvPr/>
        </p:nvCxnSpPr>
        <p:spPr>
          <a:xfrm flipV="1">
            <a:off x="1323975" y="4715894"/>
            <a:ext cx="1420063" cy="1277019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FFA2174-E956-439F-9120-D74DCC5BE2B8}"/>
              </a:ext>
            </a:extLst>
          </p:cNvPr>
          <p:cNvCxnSpPr>
            <a:cxnSpLocks/>
          </p:cNvCxnSpPr>
          <p:nvPr/>
        </p:nvCxnSpPr>
        <p:spPr>
          <a:xfrm flipV="1">
            <a:off x="1395609" y="3050104"/>
            <a:ext cx="1348429" cy="1443924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C353F2-5245-41DA-B757-BA3C83F8058A}"/>
              </a:ext>
            </a:extLst>
          </p:cNvPr>
          <p:cNvCxnSpPr>
            <a:cxnSpLocks/>
          </p:cNvCxnSpPr>
          <p:nvPr/>
        </p:nvCxnSpPr>
        <p:spPr>
          <a:xfrm>
            <a:off x="1353949" y="1252474"/>
            <a:ext cx="1351151" cy="907228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BA2AA39-4B31-41DD-B436-0E59D5C4AD9C}"/>
              </a:ext>
            </a:extLst>
          </p:cNvPr>
          <p:cNvSpPr txBox="1"/>
          <p:nvPr/>
        </p:nvSpPr>
        <p:spPr>
          <a:xfrm>
            <a:off x="48536" y="1011102"/>
            <a:ext cx="6259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F61D67-A9C7-4C6F-8355-05819037D1E6}"/>
              </a:ext>
            </a:extLst>
          </p:cNvPr>
          <p:cNvSpPr txBox="1"/>
          <p:nvPr/>
        </p:nvSpPr>
        <p:spPr>
          <a:xfrm>
            <a:off x="0" y="5992913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4993BE8-6695-4F39-8EE0-D6A7B4471645}"/>
              </a:ext>
            </a:extLst>
          </p:cNvPr>
          <p:cNvSpPr/>
          <p:nvPr/>
        </p:nvSpPr>
        <p:spPr>
          <a:xfrm>
            <a:off x="5376863" y="2510442"/>
            <a:ext cx="254794" cy="97024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09C0B9-2888-4E45-AB6D-A9A694E54B44}"/>
              </a:ext>
            </a:extLst>
          </p:cNvPr>
          <p:cNvSpPr/>
          <p:nvPr/>
        </p:nvSpPr>
        <p:spPr>
          <a:xfrm>
            <a:off x="6393449" y="1318879"/>
            <a:ext cx="374064" cy="433721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12CA561-10AF-463A-8ACD-EB047AC99ECE}"/>
              </a:ext>
            </a:extLst>
          </p:cNvPr>
          <p:cNvSpPr/>
          <p:nvPr/>
        </p:nvSpPr>
        <p:spPr>
          <a:xfrm>
            <a:off x="6393449" y="3050104"/>
            <a:ext cx="374064" cy="867052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713A33-6A05-438F-A630-EC513B752AA3}"/>
              </a:ext>
            </a:extLst>
          </p:cNvPr>
          <p:cNvSpPr/>
          <p:nvPr/>
        </p:nvSpPr>
        <p:spPr>
          <a:xfrm>
            <a:off x="6758509" y="2833688"/>
            <a:ext cx="121393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FC64D2-2E52-4560-9269-B4585CFB72DF}"/>
              </a:ext>
            </a:extLst>
          </p:cNvPr>
          <p:cNvSpPr/>
          <p:nvPr/>
        </p:nvSpPr>
        <p:spPr>
          <a:xfrm>
            <a:off x="3108747" y="2131215"/>
            <a:ext cx="121393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6C03BBB-0DEA-49A6-B7A1-42C5B799CA70}"/>
              </a:ext>
            </a:extLst>
          </p:cNvPr>
          <p:cNvSpPr/>
          <p:nvPr/>
        </p:nvSpPr>
        <p:spPr>
          <a:xfrm>
            <a:off x="3867572" y="2623663"/>
            <a:ext cx="121393" cy="102868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DD5D555-2A39-4B62-B58A-0FB445348641}"/>
              </a:ext>
            </a:extLst>
          </p:cNvPr>
          <p:cNvSpPr/>
          <p:nvPr/>
        </p:nvSpPr>
        <p:spPr>
          <a:xfrm>
            <a:off x="8158163" y="2127745"/>
            <a:ext cx="245268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A4648E-4CCA-4132-BD7F-CAA505E3AF36}"/>
              </a:ext>
            </a:extLst>
          </p:cNvPr>
          <p:cNvSpPr/>
          <p:nvPr/>
        </p:nvSpPr>
        <p:spPr>
          <a:xfrm>
            <a:off x="8910638" y="2833687"/>
            <a:ext cx="376237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52576F-62CE-443A-BC1C-3A8D58E8DE2E}"/>
              </a:ext>
            </a:extLst>
          </p:cNvPr>
          <p:cNvSpPr/>
          <p:nvPr/>
        </p:nvSpPr>
        <p:spPr>
          <a:xfrm>
            <a:off x="9805987" y="2623662"/>
            <a:ext cx="102345" cy="102869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528A3B3-3B4B-44DF-A65A-7A3331F7841B}"/>
              </a:ext>
            </a:extLst>
          </p:cNvPr>
          <p:cNvSpPr/>
          <p:nvPr/>
        </p:nvSpPr>
        <p:spPr>
          <a:xfrm>
            <a:off x="2857964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0F60821-4C39-42D5-BA47-28B6360DA38D}"/>
              </a:ext>
            </a:extLst>
          </p:cNvPr>
          <p:cNvSpPr/>
          <p:nvPr/>
        </p:nvSpPr>
        <p:spPr>
          <a:xfrm>
            <a:off x="3102986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0ABB29B-F39C-4F84-83B8-38BFA2FD1A43}"/>
              </a:ext>
            </a:extLst>
          </p:cNvPr>
          <p:cNvSpPr/>
          <p:nvPr/>
        </p:nvSpPr>
        <p:spPr>
          <a:xfrm>
            <a:off x="2853123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91DD208-DF73-4638-9344-41C1137289A6}"/>
              </a:ext>
            </a:extLst>
          </p:cNvPr>
          <p:cNvSpPr/>
          <p:nvPr/>
        </p:nvSpPr>
        <p:spPr>
          <a:xfrm>
            <a:off x="3100335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D1944FA-204E-468C-94CF-BF38D8D1ED76}"/>
              </a:ext>
            </a:extLst>
          </p:cNvPr>
          <p:cNvSpPr/>
          <p:nvPr/>
        </p:nvSpPr>
        <p:spPr>
          <a:xfrm>
            <a:off x="3862404" y="6410323"/>
            <a:ext cx="121393" cy="218938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CEFDA8-3C55-423B-8DA5-C34743694549}"/>
              </a:ext>
            </a:extLst>
          </p:cNvPr>
          <p:cNvSpPr/>
          <p:nvPr/>
        </p:nvSpPr>
        <p:spPr>
          <a:xfrm>
            <a:off x="6767513" y="6410322"/>
            <a:ext cx="121393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9FC91D3-206F-4B8E-ABA0-795FA46F2745}"/>
              </a:ext>
            </a:extLst>
          </p:cNvPr>
          <p:cNvSpPr/>
          <p:nvPr/>
        </p:nvSpPr>
        <p:spPr>
          <a:xfrm>
            <a:off x="5376863" y="6410323"/>
            <a:ext cx="25479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F4C33E1-6881-432F-9C19-85C7BE26C049}"/>
              </a:ext>
            </a:extLst>
          </p:cNvPr>
          <p:cNvSpPr/>
          <p:nvPr/>
        </p:nvSpPr>
        <p:spPr>
          <a:xfrm>
            <a:off x="8160236" y="6410322"/>
            <a:ext cx="243195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95468B-84B0-4568-8EBB-67153B38382A}"/>
              </a:ext>
            </a:extLst>
          </p:cNvPr>
          <p:cNvSpPr/>
          <p:nvPr/>
        </p:nvSpPr>
        <p:spPr>
          <a:xfrm>
            <a:off x="8899606" y="6410322"/>
            <a:ext cx="387269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66CE943-CB81-49B2-97BC-C0CB1A5B6ED9}"/>
              </a:ext>
            </a:extLst>
          </p:cNvPr>
          <p:cNvSpPr/>
          <p:nvPr/>
        </p:nvSpPr>
        <p:spPr>
          <a:xfrm>
            <a:off x="9794015" y="6410322"/>
            <a:ext cx="13214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7376D35-5CC3-4247-AEA0-41150F985A54}"/>
              </a:ext>
            </a:extLst>
          </p:cNvPr>
          <p:cNvSpPr/>
          <p:nvPr/>
        </p:nvSpPr>
        <p:spPr>
          <a:xfrm>
            <a:off x="6392028" y="6410185"/>
            <a:ext cx="374063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0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600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novo extraction</vt:lpstr>
      <vt:lpstr>PowerPoint Presentation</vt:lpstr>
      <vt:lpstr>PowerPoint Presentation</vt:lpstr>
      <vt:lpstr>Logistic regression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PELLEGRINI STEFANO</dc:creator>
  <cp:lastModifiedBy>PELLEGRINI STEFANO</cp:lastModifiedBy>
  <cp:revision>32</cp:revision>
  <dcterms:created xsi:type="dcterms:W3CDTF">2020-08-17T18:44:06Z</dcterms:created>
  <dcterms:modified xsi:type="dcterms:W3CDTF">2020-09-01T10:52:46Z</dcterms:modified>
</cp:coreProperties>
</file>